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y="5143500" cx="9144000"/>
  <p:notesSz cx="6858000" cy="9144000"/>
  <p:embeddedFontLst>
    <p:embeddedFont>
      <p:font typeface="Roboto Mono Medium"/>
      <p:regular r:id="rId46"/>
      <p:bold r:id="rId47"/>
      <p:italic r:id="rId48"/>
      <p:boldItalic r:id="rId49"/>
    </p:embeddedFont>
    <p:embeddedFont>
      <p:font typeface="Roboto"/>
      <p:regular r:id="rId50"/>
      <p:bold r:id="rId51"/>
      <p:italic r:id="rId52"/>
      <p:boldItalic r:id="rId53"/>
    </p:embeddedFont>
    <p:embeddedFont>
      <p:font typeface="Google Sans"/>
      <p:regular r:id="rId54"/>
      <p:bold r:id="rId55"/>
      <p:italic r:id="rId56"/>
      <p:boldItalic r:id="rId57"/>
    </p:embeddedFont>
    <p:embeddedFont>
      <p:font typeface="Google Sans Medium"/>
      <p:regular r:id="rId58"/>
      <p:bold r:id="rId59"/>
      <p:italic r:id="rId60"/>
      <p:boldItalic r:id="rId61"/>
    </p:embeddedFont>
    <p:embeddedFont>
      <p:font typeface="Helvetica Neue Light"/>
      <p:regular r:id="rId62"/>
      <p:bold r:id="rId63"/>
      <p:italic r:id="rId64"/>
      <p:boldItalic r:id="rId65"/>
    </p:embeddedFont>
    <p:embeddedFont>
      <p:font typeface="Roboto Mono"/>
      <p:regular r:id="rId66"/>
      <p:bold r:id="rId67"/>
      <p:italic r:id="rId68"/>
      <p:boldItalic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RobotoMonoMedium-regular.fntdata"/><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RobotoMonoMedium-italic.fntdata"/><Relationship Id="rId47" Type="http://schemas.openxmlformats.org/officeDocument/2006/relationships/font" Target="fonts/RobotoMonoMedium-bold.fntdata"/><Relationship Id="rId49" Type="http://schemas.openxmlformats.org/officeDocument/2006/relationships/font" Target="fonts/RobotoMonoMedium-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HelveticaNeueLight-regular.fntdata"/><Relationship Id="rId61" Type="http://schemas.openxmlformats.org/officeDocument/2006/relationships/font" Target="fonts/GoogleSansMedium-boldItalic.fntdata"/><Relationship Id="rId20" Type="http://schemas.openxmlformats.org/officeDocument/2006/relationships/slide" Target="slides/slide15.xml"/><Relationship Id="rId64" Type="http://schemas.openxmlformats.org/officeDocument/2006/relationships/font" Target="fonts/HelveticaNeueLight-italic.fntdata"/><Relationship Id="rId63" Type="http://schemas.openxmlformats.org/officeDocument/2006/relationships/font" Target="fonts/HelveticaNeueLight-bold.fntdata"/><Relationship Id="rId22" Type="http://schemas.openxmlformats.org/officeDocument/2006/relationships/slide" Target="slides/slide17.xml"/><Relationship Id="rId66" Type="http://schemas.openxmlformats.org/officeDocument/2006/relationships/font" Target="fonts/RobotoMono-regular.fntdata"/><Relationship Id="rId21" Type="http://schemas.openxmlformats.org/officeDocument/2006/relationships/slide" Target="slides/slide16.xml"/><Relationship Id="rId65" Type="http://schemas.openxmlformats.org/officeDocument/2006/relationships/font" Target="fonts/HelveticaNeueLight-boldItalic.fntdata"/><Relationship Id="rId24" Type="http://schemas.openxmlformats.org/officeDocument/2006/relationships/slide" Target="slides/slide19.xml"/><Relationship Id="rId68" Type="http://schemas.openxmlformats.org/officeDocument/2006/relationships/font" Target="fonts/RobotoMono-italic.fntdata"/><Relationship Id="rId23" Type="http://schemas.openxmlformats.org/officeDocument/2006/relationships/slide" Target="slides/slide18.xml"/><Relationship Id="rId67" Type="http://schemas.openxmlformats.org/officeDocument/2006/relationships/font" Target="fonts/RobotoMono-bold.fntdata"/><Relationship Id="rId60" Type="http://schemas.openxmlformats.org/officeDocument/2006/relationships/font" Target="fonts/GoogleSansMedium-italic.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Mono-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bold.fntdata"/><Relationship Id="rId50" Type="http://schemas.openxmlformats.org/officeDocument/2006/relationships/font" Target="fonts/Roboto-regular.fntdata"/><Relationship Id="rId53" Type="http://schemas.openxmlformats.org/officeDocument/2006/relationships/font" Target="fonts/Roboto-boldItalic.fntdata"/><Relationship Id="rId52" Type="http://schemas.openxmlformats.org/officeDocument/2006/relationships/font" Target="fonts/Roboto-italic.fntdata"/><Relationship Id="rId11" Type="http://schemas.openxmlformats.org/officeDocument/2006/relationships/slide" Target="slides/slide6.xml"/><Relationship Id="rId55" Type="http://schemas.openxmlformats.org/officeDocument/2006/relationships/font" Target="fonts/GoogleSans-bold.fntdata"/><Relationship Id="rId10" Type="http://schemas.openxmlformats.org/officeDocument/2006/relationships/slide" Target="slides/slide5.xml"/><Relationship Id="rId54" Type="http://schemas.openxmlformats.org/officeDocument/2006/relationships/font" Target="fonts/GoogleSans-regular.fntdata"/><Relationship Id="rId13" Type="http://schemas.openxmlformats.org/officeDocument/2006/relationships/slide" Target="slides/slide8.xml"/><Relationship Id="rId57" Type="http://schemas.openxmlformats.org/officeDocument/2006/relationships/font" Target="fonts/GoogleSans-boldItalic.fntdata"/><Relationship Id="rId12" Type="http://schemas.openxmlformats.org/officeDocument/2006/relationships/slide" Target="slides/slide7.xml"/><Relationship Id="rId56" Type="http://schemas.openxmlformats.org/officeDocument/2006/relationships/font" Target="fonts/GoogleSans-italic.fntdata"/><Relationship Id="rId15" Type="http://schemas.openxmlformats.org/officeDocument/2006/relationships/slide" Target="slides/slide10.xml"/><Relationship Id="rId59" Type="http://schemas.openxmlformats.org/officeDocument/2006/relationships/font" Target="fonts/GoogleSansMedium-bold.fntdata"/><Relationship Id="rId14" Type="http://schemas.openxmlformats.org/officeDocument/2006/relationships/slide" Target="slides/slide9.xml"/><Relationship Id="rId58" Type="http://schemas.openxmlformats.org/officeDocument/2006/relationships/font" Target="fonts/GoogleSansMedium-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3.png>
</file>

<file path=ppt/media/image15.png>
</file>

<file path=ppt/media/image2.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c190d74ec_0_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c190d74ec_0_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34a8689652b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34a8689652b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If we were to call this function with inputs of the wrong shape or type, Chex would raise a clear </a:t>
            </a:r>
            <a:r>
              <a:rPr lang="en" sz="1300">
                <a:solidFill>
                  <a:schemeClr val="dk1"/>
                </a:solidFill>
                <a:latin typeface="Roboto Mono Medium"/>
                <a:ea typeface="Roboto Mono Medium"/>
                <a:cs typeface="Roboto Mono Medium"/>
                <a:sym typeface="Roboto Mono Medium"/>
              </a:rPr>
              <a:t>AssertionError</a:t>
            </a:r>
            <a:r>
              <a:rPr lang="en" sz="1300">
                <a:solidFill>
                  <a:schemeClr val="dk1"/>
                </a:solidFill>
              </a:rPr>
              <a:t> pinpointing the mismatch, even though the function is compiled.</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34a8689652b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34a8689652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example shows how Chex works with </a:t>
            </a:r>
            <a:r>
              <a:rPr lang="en" sz="1300">
                <a:latin typeface="Roboto Mono Medium"/>
                <a:ea typeface="Roboto Mono Medium"/>
                <a:cs typeface="Roboto Mono Medium"/>
                <a:sym typeface="Roboto Mono Medium"/>
              </a:rPr>
              <a:t>jax.vmap()</a:t>
            </a:r>
            <a:r>
              <a:rPr lang="en" sz="1300"/>
              <a:t>. We have </a:t>
            </a:r>
            <a:r>
              <a:rPr lang="en" sz="1300">
                <a:latin typeface="Roboto Mono Medium"/>
                <a:ea typeface="Roboto Mono Medium"/>
                <a:cs typeface="Roboto Mono Medium"/>
                <a:sym typeface="Roboto Mono Medium"/>
              </a:rPr>
              <a:t>process_single_item()</a:t>
            </a:r>
            <a:r>
              <a:rPr lang="en" sz="1300"/>
              <a:t> which assumes its input item has shape </a:t>
            </a:r>
            <a:r>
              <a:rPr lang="en" sz="1300">
                <a:latin typeface="Roboto Mono Medium"/>
                <a:ea typeface="Roboto Mono Medium"/>
                <a:cs typeface="Roboto Mono Medium"/>
                <a:sym typeface="Roboto Mono Medium"/>
              </a:rPr>
              <a:t>(10,)</a:t>
            </a:r>
            <a:r>
              <a:rPr lang="en" sz="1300"/>
              <a:t>. Inside this function, </a:t>
            </a:r>
            <a:r>
              <a:rPr lang="en" sz="1300">
                <a:latin typeface="Roboto Mono Medium"/>
                <a:ea typeface="Roboto Mono Medium"/>
                <a:cs typeface="Roboto Mono Medium"/>
                <a:sym typeface="Roboto Mono Medium"/>
              </a:rPr>
              <a:t>chex.assert_shape()</a:t>
            </a:r>
            <a:r>
              <a:rPr lang="en" sz="1300"/>
              <a:t> validates this assumption for each item processed by </a:t>
            </a:r>
            <a:r>
              <a:rPr lang="en" sz="1300">
                <a:latin typeface="Roboto Mono Medium"/>
                <a:ea typeface="Roboto Mono Medium"/>
                <a:cs typeface="Roboto Mono Medium"/>
                <a:sym typeface="Roboto Mono Medium"/>
              </a:rPr>
              <a:t>vmap()</a:t>
            </a:r>
            <a:r>
              <a:rPr lang="en" sz="1300"/>
              <a:t>. Then we create a vectorized function </a:t>
            </a:r>
            <a:r>
              <a:rPr lang="en" sz="1300">
                <a:latin typeface="Roboto Mono Medium"/>
                <a:ea typeface="Roboto Mono Medium"/>
                <a:cs typeface="Roboto Mono Medium"/>
                <a:sym typeface="Roboto Mono Medium"/>
              </a:rPr>
              <a:t>process_batch().</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34a8689652b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34a8689652b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a:t>
            </a:r>
            <a:r>
              <a:rPr lang="en" sz="1300">
                <a:solidFill>
                  <a:schemeClr val="dk1"/>
                </a:solidFill>
              </a:rPr>
              <a:t>e use Chex two times - once to validate the shape of the entire </a:t>
            </a:r>
            <a:r>
              <a:rPr lang="en" sz="1300">
                <a:solidFill>
                  <a:schemeClr val="dk1"/>
                </a:solidFill>
                <a:latin typeface="Roboto Mono Medium"/>
                <a:ea typeface="Roboto Mono Medium"/>
                <a:cs typeface="Roboto Mono Medium"/>
                <a:sym typeface="Roboto Mono Medium"/>
              </a:rPr>
              <a:t>batch_input</a:t>
            </a:r>
            <a:r>
              <a:rPr lang="en" sz="1300">
                <a:solidFill>
                  <a:schemeClr val="dk1"/>
                </a:solidFill>
              </a:rPr>
              <a:t> before it goes into </a:t>
            </a:r>
            <a:r>
              <a:rPr lang="en" sz="1300">
                <a:solidFill>
                  <a:schemeClr val="dk1"/>
                </a:solidFill>
                <a:latin typeface="Roboto Mono Medium"/>
                <a:ea typeface="Roboto Mono Medium"/>
                <a:cs typeface="Roboto Mono Medium"/>
                <a:sym typeface="Roboto Mono Medium"/>
              </a:rPr>
              <a:t>vmap()</a:t>
            </a:r>
            <a:r>
              <a:rPr lang="en" sz="1300">
                <a:solidFill>
                  <a:schemeClr val="dk1"/>
                </a:solidFill>
              </a:rPr>
              <a:t>, and once to validate the shape of the </a:t>
            </a:r>
            <a:r>
              <a:rPr lang="en" sz="1300">
                <a:solidFill>
                  <a:schemeClr val="dk1"/>
                </a:solidFill>
                <a:latin typeface="Roboto Mono Medium"/>
                <a:ea typeface="Roboto Mono Medium"/>
                <a:cs typeface="Roboto Mono Medium"/>
                <a:sym typeface="Roboto Mono Medium"/>
              </a:rPr>
              <a:t>batch_output</a:t>
            </a:r>
            <a:r>
              <a:rPr lang="en" sz="1300">
                <a:solidFill>
                  <a:schemeClr val="dk1"/>
                </a:solidFill>
              </a:rPr>
              <a:t> after it comes out. This demonstrates how Chex allows validation at different levels of abstraction when using </a:t>
            </a:r>
            <a:r>
              <a:rPr lang="en" sz="1300">
                <a:solidFill>
                  <a:schemeClr val="dk1"/>
                </a:solidFill>
                <a:latin typeface="Roboto Mono Medium"/>
                <a:ea typeface="Roboto Mono Medium"/>
                <a:cs typeface="Roboto Mono Medium"/>
                <a:sym typeface="Roboto Mono Medium"/>
              </a:rPr>
              <a:t>vmap()</a:t>
            </a:r>
            <a:r>
              <a:rPr lang="en" sz="1300">
                <a:solidFill>
                  <a:schemeClr val="dk1"/>
                </a:solidFill>
              </a:rPr>
              <a:t>.</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g37083d25a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 name="Google Shape;970;g37083d25a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Enabling or disabling Chex assertions globally is very straightforward, using </a:t>
            </a:r>
            <a:r>
              <a:rPr lang="en" sz="1300">
                <a:latin typeface="Courier"/>
                <a:ea typeface="Courier"/>
                <a:cs typeface="Courier"/>
                <a:sym typeface="Courier"/>
              </a:rPr>
              <a:t>chex.disable_asserts</a:t>
            </a:r>
            <a:r>
              <a:rPr lang="en" sz="1300"/>
              <a:t> and </a:t>
            </a:r>
            <a:r>
              <a:rPr lang="en" sz="1300">
                <a:latin typeface="Courier"/>
                <a:ea typeface="Courier"/>
                <a:cs typeface="Courier"/>
                <a:sym typeface="Courier"/>
              </a:rPr>
              <a:t>chex.enable_asserts</a:t>
            </a:r>
            <a:r>
              <a:rPr lang="en" sz="1300"/>
              <a:t>. This is especially useful when you're moving your code to production and want to minimize overhead, or when you're setting up unit tests and want to enable </a:t>
            </a:r>
            <a:r>
              <a:rPr lang="en" sz="1300"/>
              <a:t>assertions</a:t>
            </a:r>
            <a:r>
              <a:rPr lang="en" sz="1300"/>
              <a:t> for your tests.</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 name="Shape 975"/>
        <p:cNvGrpSpPr/>
        <p:nvPr/>
      </p:nvGrpSpPr>
      <p:grpSpPr>
        <a:xfrm>
          <a:off x="0" y="0"/>
          <a:ext cx="0" cy="0"/>
          <a:chOff x="0" y="0"/>
          <a:chExt cx="0" cy="0"/>
        </a:xfrm>
      </p:grpSpPr>
      <p:sp>
        <p:nvSpPr>
          <p:cNvPr id="976" name="Google Shape;976;g34a8689652b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 name="Google Shape;977;g34a8689652b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seen how Chex helps validate shapes and types, which work well with JAX's tracing mechanism. But what if you need to check the actual values inside a tensor during the execution of a jit-compiled function? Standard Python </a:t>
            </a:r>
            <a:r>
              <a:rPr lang="en" sz="1300">
                <a:latin typeface="Roboto Mono Medium"/>
                <a:ea typeface="Roboto Mono Medium"/>
                <a:cs typeface="Roboto Mono Medium"/>
                <a:sym typeface="Roboto Mono Medium"/>
              </a:rPr>
              <a:t>assert</a:t>
            </a:r>
            <a:r>
              <a:rPr lang="en" sz="1300"/>
              <a:t> statements based on tensor values often don't work as expected inside </a:t>
            </a:r>
            <a:r>
              <a:rPr lang="en" sz="1300">
                <a:latin typeface="Roboto Mono Medium"/>
                <a:ea typeface="Roboto Mono Medium"/>
                <a:cs typeface="Roboto Mono Medium"/>
                <a:sym typeface="Roboto Mono Medium"/>
              </a:rPr>
              <a:t>jit(</a:t>
            </a:r>
            <a:r>
              <a:rPr lang="en" sz="1300">
                <a:latin typeface="Roboto Mono Medium"/>
                <a:ea typeface="Roboto Mono Medium"/>
                <a:cs typeface="Roboto Mono Medium"/>
                <a:sym typeface="Roboto Mono Medium"/>
              </a:rPr>
              <a:t>)</a:t>
            </a:r>
            <a:r>
              <a:rPr lang="en" sz="1300"/>
              <a:t>. This is where </a:t>
            </a:r>
            <a:r>
              <a:rPr lang="en" sz="1300">
                <a:latin typeface="Roboto Mono Medium"/>
                <a:ea typeface="Roboto Mono Medium"/>
                <a:cs typeface="Roboto Mono Medium"/>
                <a:sym typeface="Roboto Mono Medium"/>
              </a:rPr>
              <a:t>@chex.chexify</a:t>
            </a:r>
            <a:r>
              <a:rPr lang="en" sz="1300"/>
              <a:t> comes in.  However, unfortunately </a:t>
            </a:r>
            <a:r>
              <a:rPr lang="en" sz="1300">
                <a:latin typeface="Roboto Mono Medium"/>
                <a:ea typeface="Roboto Mono Medium"/>
                <a:cs typeface="Roboto Mono Medium"/>
                <a:sym typeface="Roboto Mono Medium"/>
              </a:rPr>
              <a:t>@chex.chexify</a:t>
            </a:r>
            <a:r>
              <a:rPr lang="en" sz="1300"/>
              <a:t> currently does not work in a Colab notebook, but it does work </a:t>
            </a:r>
            <a:r>
              <a:rPr lang="en" sz="1300"/>
              <a:t>everywhere</a:t>
            </a:r>
            <a:r>
              <a:rPr lang="en" sz="1300"/>
              <a:t> else.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 name="Shape 981"/>
        <p:cNvGrpSpPr/>
        <p:nvPr/>
      </p:nvGrpSpPr>
      <p:grpSpPr>
        <a:xfrm>
          <a:off x="0" y="0"/>
          <a:ext cx="0" cy="0"/>
          <a:chOff x="0" y="0"/>
          <a:chExt cx="0" cy="0"/>
        </a:xfrm>
      </p:grpSpPr>
      <p:sp>
        <p:nvSpPr>
          <p:cNvPr id="982" name="Google Shape;982;g34a8689652b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 name="Google Shape;983;g34a8689652b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the core challenge is that </a:t>
            </a:r>
            <a:r>
              <a:rPr lang="en" sz="1300">
                <a:latin typeface="Roboto Mono Medium"/>
                <a:ea typeface="Roboto Mono Medium"/>
                <a:cs typeface="Roboto Mono Medium"/>
                <a:sym typeface="Roboto Mono Medium"/>
              </a:rPr>
              <a:t>jit()</a:t>
            </a:r>
            <a:r>
              <a:rPr lang="en" sz="1300"/>
              <a:t> works by first tracing your function with abstract representations of data, focusing on shapes and types to create optimized code. It doesn't know the actual numerical values that will flow through the function later during execution. If you write standard Python code like </a:t>
            </a:r>
            <a:r>
              <a:rPr lang="en" sz="1300">
                <a:latin typeface="Roboto Mono Medium"/>
                <a:ea typeface="Roboto Mono Medium"/>
                <a:cs typeface="Roboto Mono Medium"/>
                <a:sym typeface="Roboto Mono Medium"/>
              </a:rPr>
              <a:t>if</a:t>
            </a:r>
            <a:r>
              <a:rPr lang="en" sz="1300"/>
              <a:t> statements or </a:t>
            </a:r>
            <a:r>
              <a:rPr lang="en" sz="1300">
                <a:latin typeface="Roboto Mono Medium"/>
                <a:ea typeface="Roboto Mono Medium"/>
                <a:cs typeface="Roboto Mono Medium"/>
                <a:sym typeface="Roboto Mono Medium"/>
              </a:rPr>
              <a:t>assert</a:t>
            </a:r>
            <a:r>
              <a:rPr lang="en" sz="1300"/>
              <a:t> that depend on these runtime values (like checking if all elements are positive or if the sum meets a condition), JAX usually can't handle it during tracing. It needs to know which path to compile before it has the real data. This often leads to tracing errors or unexpected behavior.</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34a8689652b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34a8689652b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Chex provides </a:t>
            </a:r>
            <a:r>
              <a:rPr lang="en" sz="1300">
                <a:latin typeface="Roboto Mono Medium"/>
                <a:ea typeface="Roboto Mono Medium"/>
                <a:cs typeface="Roboto Mono Medium"/>
                <a:sym typeface="Roboto Mono Medium"/>
              </a:rPr>
              <a:t>chexify</a:t>
            </a:r>
            <a:r>
              <a:rPr lang="en" sz="1300"/>
              <a:t> to solve this. You apply it as a decorator. It essentially allows the function to run in two modes. First, it lets JAX trace the function as usual for compilation, largely ignoring Python checks that depend on concrete values. Then, crucially, when the compiled function is actually executed with real data, </a:t>
            </a:r>
            <a:r>
              <a:rPr lang="en" sz="1300">
                <a:latin typeface="Roboto Mono Medium"/>
                <a:ea typeface="Roboto Mono Medium"/>
                <a:cs typeface="Roboto Mono Medium"/>
                <a:sym typeface="Roboto Mono Medium"/>
              </a:rPr>
              <a:t>chexify</a:t>
            </a:r>
            <a:r>
              <a:rPr lang="en" sz="1300"/>
              <a:t> allows your Chex assert statements (</a:t>
            </a:r>
            <a:r>
              <a:rPr lang="en" sz="1300">
                <a:latin typeface="Roboto Mono Medium"/>
                <a:ea typeface="Roboto Mono Medium"/>
                <a:cs typeface="Roboto Mono Medium"/>
                <a:sym typeface="Roboto Mono Medium"/>
              </a:rPr>
              <a:t>assert_trees_all_close(), assert_tree_finite()</a:t>
            </a:r>
            <a:r>
              <a:rPr lang="en" sz="1300"/>
              <a:t> etc.) based on JAX array values (like </a:t>
            </a:r>
            <a:r>
              <a:rPr lang="en" sz="1300">
                <a:latin typeface="Roboto Mono Medium"/>
                <a:ea typeface="Roboto Mono Medium"/>
                <a:cs typeface="Roboto Mono Medium"/>
                <a:sym typeface="Roboto Mono Medium"/>
              </a:rPr>
              <a:t>jnp.all, jnp.mean, jnp.isnan</a:t>
            </a:r>
            <a:r>
              <a:rPr lang="en" sz="1300"/>
              <a:t>) to execute and potentially raise errors if conditions aren't met.</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g34a8689652b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 name="Google Shape;995;g34a8689652b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Think of it as temporarily stepping outside the optimized JAX execution path just long enough to perform your Python </a:t>
            </a:r>
            <a:r>
              <a:rPr b="1" lang="en" sz="1300">
                <a:solidFill>
                  <a:schemeClr val="dk1"/>
                </a:solidFill>
              </a:rPr>
              <a:t>value</a:t>
            </a:r>
            <a:r>
              <a:rPr lang="en" sz="1300">
                <a:solidFill>
                  <a:schemeClr val="dk1"/>
                </a:solidFill>
              </a:rPr>
              <a:t> checks at runtime. It's vital to understand this is different from assertions like </a:t>
            </a:r>
            <a:r>
              <a:rPr lang="en" sz="1300">
                <a:solidFill>
                  <a:schemeClr val="dk1"/>
                </a:solidFill>
                <a:latin typeface="Roboto Mono Medium"/>
                <a:ea typeface="Roboto Mono Medium"/>
                <a:cs typeface="Roboto Mono Medium"/>
                <a:sym typeface="Roboto Mono Medium"/>
              </a:rPr>
              <a:t>chex.assert_shape</a:t>
            </a:r>
            <a:r>
              <a:rPr lang="en" sz="1300">
                <a:solidFill>
                  <a:schemeClr val="dk1"/>
                </a:solidFill>
              </a:rPr>
              <a:t>, which operate during tracing. </a:t>
            </a:r>
            <a:r>
              <a:rPr lang="en" sz="1300">
                <a:solidFill>
                  <a:schemeClr val="dk1"/>
                </a:solidFill>
                <a:latin typeface="Roboto Mono Medium"/>
                <a:ea typeface="Roboto Mono Medium"/>
                <a:cs typeface="Roboto Mono Medium"/>
                <a:sym typeface="Roboto Mono Medium"/>
              </a:rPr>
              <a:t>chexify</a:t>
            </a:r>
            <a:r>
              <a:rPr lang="en" sz="1300">
                <a:solidFill>
                  <a:schemeClr val="dk1"/>
                </a:solidFill>
              </a:rPr>
              <a:t> allows checks on values but </a:t>
            </a:r>
            <a:r>
              <a:rPr lang="en" sz="1300">
                <a:solidFill>
                  <a:schemeClr val="dk1"/>
                </a:solidFill>
              </a:rPr>
              <a:t>comes with potential performance overhead because of the additional operations on the asserted values</a:t>
            </a:r>
            <a:r>
              <a:rPr lang="en" sz="1300">
                <a:solidFill>
                  <a:schemeClr val="dk1"/>
                </a:solidFill>
              </a:rPr>
              <a:t>, so it’s mainly a debugging tool.</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g34a8689652b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 name="Google Shape;1001;g34a8689652b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practical example. We have a jit-compiled function </a:t>
            </a:r>
            <a:r>
              <a:rPr lang="en" sz="1300">
                <a:latin typeface="Roboto Mono Medium"/>
                <a:ea typeface="Roboto Mono Medium"/>
                <a:cs typeface="Roboto Mono Medium"/>
                <a:sym typeface="Roboto Mono Medium"/>
              </a:rPr>
              <a:t>check_finite_output()</a:t>
            </a:r>
            <a:r>
              <a:rPr lang="en" sz="1300"/>
              <a:t>. Inside, we just do a simple multiply.</a:t>
            </a:r>
            <a:endParaRPr sz="1300"/>
          </a:p>
          <a:p>
            <a:pPr indent="0" lvl="0" marL="0" rtl="0" algn="l">
              <a:spcBef>
                <a:spcPts val="1000"/>
              </a:spcBef>
              <a:spcAft>
                <a:spcPts val="0"/>
              </a:spcAft>
              <a:buNone/>
            </a:pPr>
            <a:r>
              <a:rPr lang="en" sz="1300"/>
              <a:t>We add </a:t>
            </a:r>
            <a:r>
              <a:rPr lang="en" sz="1300">
                <a:latin typeface="Roboto Mono Medium"/>
                <a:ea typeface="Roboto Mono Medium"/>
                <a:cs typeface="Roboto Mono Medium"/>
                <a:sym typeface="Roboto Mono Medium"/>
              </a:rPr>
              <a:t>chex.assert_tree_all_finite(x)</a:t>
            </a:r>
            <a:r>
              <a:rPr lang="en" sz="1300"/>
              <a:t> and </a:t>
            </a:r>
            <a:r>
              <a:rPr lang="en" sz="1300">
                <a:solidFill>
                  <a:schemeClr val="dk1"/>
                </a:solidFill>
                <a:latin typeface="Roboto Mono Medium"/>
                <a:ea typeface="Roboto Mono Medium"/>
                <a:cs typeface="Roboto Mono Medium"/>
                <a:sym typeface="Roboto Mono Medium"/>
              </a:rPr>
              <a:t>chex.assert_tree_all_finite(y)</a:t>
            </a:r>
            <a:r>
              <a:rPr lang="en" sz="1300"/>
              <a:t>. We can only call this in functions wrapped with </a:t>
            </a:r>
            <a:r>
              <a:rPr lang="en" sz="1300">
                <a:latin typeface="Roboto Mono Medium"/>
                <a:ea typeface="Roboto Mono Medium"/>
                <a:cs typeface="Roboto Mono Medium"/>
                <a:sym typeface="Roboto Mono Medium"/>
              </a:rPr>
              <a:t>@chex.chexify</a:t>
            </a:r>
            <a:r>
              <a:rPr lang="en" sz="1300"/>
              <a:t>.  Then, when we run the function:</a:t>
            </a:r>
            <a:endParaRPr sz="1300"/>
          </a:p>
          <a:p>
            <a:pPr indent="-311150" lvl="0" marL="457200" rtl="0" algn="l">
              <a:spcBef>
                <a:spcPts val="1000"/>
              </a:spcBef>
              <a:spcAft>
                <a:spcPts val="0"/>
              </a:spcAft>
              <a:buSzPts val="1300"/>
              <a:buChar char="●"/>
            </a:pPr>
            <a:r>
              <a:rPr b="1" lang="en" sz="1300"/>
              <a:t>If we pass x_valid</a:t>
            </a:r>
            <a:r>
              <a:rPr lang="en" sz="1300"/>
              <a:t>, the intermediate values are positive, the runtime assert passes, and the function completes successfully.</a:t>
            </a:r>
            <a:endParaRPr sz="1300"/>
          </a:p>
          <a:p>
            <a:pPr indent="-311150" lvl="0" marL="457200" rtl="0" algn="l">
              <a:spcBef>
                <a:spcPts val="1000"/>
              </a:spcBef>
              <a:spcAft>
                <a:spcPts val="1000"/>
              </a:spcAft>
              <a:buSzPts val="1300"/>
              <a:buChar char="●"/>
            </a:pPr>
            <a:r>
              <a:rPr b="1" lang="en" sz="1300"/>
              <a:t>If we pass x_invalid</a:t>
            </a:r>
            <a:r>
              <a:rPr lang="en" sz="1300"/>
              <a:t>, the intermediate result contains a </a:t>
            </a:r>
            <a:r>
              <a:rPr lang="en" sz="1300">
                <a:latin typeface="Roboto Mono Medium"/>
                <a:ea typeface="Roboto Mono Medium"/>
                <a:cs typeface="Roboto Mono Medium"/>
                <a:sym typeface="Roboto Mono Medium"/>
              </a:rPr>
              <a:t>NaN</a:t>
            </a:r>
            <a:r>
              <a:rPr lang="en" sz="1300"/>
              <a:t> value. When chexify executes it sees that </a:t>
            </a:r>
            <a:r>
              <a:rPr lang="en" sz="1300">
                <a:latin typeface="Roboto Mono Medium"/>
                <a:ea typeface="Roboto Mono Medium"/>
                <a:cs typeface="Roboto Mono Medium"/>
                <a:sym typeface="Roboto Mono Medium"/>
              </a:rPr>
              <a:t>NaN</a:t>
            </a:r>
            <a:r>
              <a:rPr lang="en" sz="1300"/>
              <a:t> isn’t finite, and throws an exception.</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34a8689652b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34a8689652b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Notice the use of </a:t>
            </a:r>
            <a:r>
              <a:rPr lang="en" sz="1300">
                <a:latin typeface="Roboto Mono Medium"/>
                <a:ea typeface="Roboto Mono Medium"/>
                <a:cs typeface="Roboto Mono Medium"/>
                <a:sym typeface="Roboto Mono Medium"/>
              </a:rPr>
              <a:t>chex.block_until_chexify_assertions_complete()</a:t>
            </a:r>
            <a:r>
              <a:rPr lang="en" sz="1300"/>
              <a:t>, which is typically required.</a:t>
            </a:r>
            <a:r>
              <a:rPr lang="en" sz="1300"/>
              <a:t>  Chexify supports async dispatch, so by default calling jitted functions returns immediately, with the actual outputs AND errors calculated asynchronously. Hence, checking the error right after the function invocation requires blocking until its execution is completed; without </a:t>
            </a:r>
            <a:r>
              <a:rPr lang="en" sz="1300">
                <a:latin typeface="Roboto Mono Medium"/>
                <a:ea typeface="Roboto Mono Medium"/>
                <a:cs typeface="Roboto Mono Medium"/>
                <a:sym typeface="Roboto Mono Medium"/>
              </a:rPr>
              <a:t>block_until_chexify_assertions_complete</a:t>
            </a:r>
            <a:r>
              <a:rPr lang="en" sz="1300"/>
              <a:t> all errors will be surfaced during a later call to the chexified function.</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learn about Chex, a crucial library for anyone building serious applications with JAX. We'll explore why it's needed, what it offers, and specifically how to integrate it into your core JAX workflows and your Flax NNX models to make them more reliable and easier to debug. We'll assume some familiarity with JAX concepts like </a:t>
            </a:r>
            <a:r>
              <a:rPr lang="en" sz="1300">
                <a:latin typeface="Roboto Mono Medium"/>
                <a:ea typeface="Roboto Mono Medium"/>
                <a:cs typeface="Roboto Mono Medium"/>
                <a:sym typeface="Roboto Mono Medium"/>
              </a:rPr>
              <a:t>jit() </a:t>
            </a:r>
            <a:r>
              <a:rPr lang="en" sz="1300"/>
              <a:t>and</a:t>
            </a:r>
            <a:r>
              <a:rPr lang="en" sz="1300">
                <a:latin typeface="Roboto Mono Medium"/>
                <a:ea typeface="Roboto Mono Medium"/>
                <a:cs typeface="Roboto Mono Medium"/>
                <a:sym typeface="Roboto Mono Medium"/>
              </a:rPr>
              <a:t> vmap()</a:t>
            </a:r>
            <a:r>
              <a:rPr lang="en" sz="1300"/>
              <a:t>, and the basics of building models with Flax NNX.</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34a8689652b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34a8689652b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a:t>
            </a:r>
            <a:r>
              <a:rPr lang="en" sz="1300">
                <a:latin typeface="Roboto Mono Medium"/>
                <a:ea typeface="Roboto Mono Medium"/>
                <a:cs typeface="Roboto Mono Medium"/>
                <a:sym typeface="Roboto Mono Medium"/>
              </a:rPr>
              <a:t>chexify</a:t>
            </a:r>
            <a:r>
              <a:rPr lang="en" sz="1300"/>
              <a:t> is incredibly useful for debugging tricky issues inside transformed functions where you suspect specific numerical values are going wrong. You can use it to verify that intermediate calculations meet certain criteria, check for </a:t>
            </a:r>
            <a:r>
              <a:rPr lang="en" sz="1300">
                <a:latin typeface="Roboto Mono Medium"/>
                <a:ea typeface="Roboto Mono Medium"/>
                <a:cs typeface="Roboto Mono Medium"/>
                <a:sym typeface="Roboto Mono Medium"/>
              </a:rPr>
              <a:t>NaNs</a:t>
            </a:r>
            <a:r>
              <a:rPr lang="en" sz="1300"/>
              <a:t> resulting from specific value combinations, or validate complex algorithm invariants during testing.</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34a8689652b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34a8689652b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However, remember the significant performance cost, and the fact that it doesn’t currently work in Colab. Because it might run the Python code again at runtime, it's much slower than letting the optimized JAX code run uninterrupted. Therefore, it's strongly recommended to use </a:t>
            </a:r>
            <a:r>
              <a:rPr lang="en" sz="1300">
                <a:solidFill>
                  <a:schemeClr val="dk1"/>
                </a:solidFill>
                <a:latin typeface="Roboto Mono Medium"/>
                <a:ea typeface="Roboto Mono Medium"/>
                <a:cs typeface="Roboto Mono Medium"/>
                <a:sym typeface="Roboto Mono Medium"/>
              </a:rPr>
              <a:t>chexify</a:t>
            </a:r>
            <a:r>
              <a:rPr lang="en" sz="1300">
                <a:solidFill>
                  <a:schemeClr val="dk1"/>
                </a:solidFill>
              </a:rPr>
              <a:t> only as a debugging tool during development and testing. Once the issue is resolved, you should typically remove the </a:t>
            </a:r>
            <a:r>
              <a:rPr lang="en" sz="1300">
                <a:solidFill>
                  <a:schemeClr val="dk1"/>
                </a:solidFill>
                <a:latin typeface="Roboto Mono Medium"/>
                <a:ea typeface="Roboto Mono Medium"/>
                <a:cs typeface="Roboto Mono Medium"/>
                <a:sym typeface="Roboto Mono Medium"/>
              </a:rPr>
              <a:t>@chex.chexify</a:t>
            </a:r>
            <a:r>
              <a:rPr lang="en" sz="1300">
                <a:solidFill>
                  <a:schemeClr val="dk1"/>
                </a:solidFill>
              </a:rPr>
              <a:t> decorator and the specific value-based assert statements it enabled, relying on more efficient checks or refactoring the logic if possible. It complements the standard Chex assertions, filling the gap for direct runtime value inspection when absolutely necessary for debugging.</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 name="Shape 1024"/>
        <p:cNvGrpSpPr/>
        <p:nvPr/>
      </p:nvGrpSpPr>
      <p:grpSpPr>
        <a:xfrm>
          <a:off x="0" y="0"/>
          <a:ext cx="0" cy="0"/>
          <a:chOff x="0" y="0"/>
          <a:chExt cx="0" cy="0"/>
        </a:xfrm>
      </p:grpSpPr>
      <p:sp>
        <p:nvSpPr>
          <p:cNvPr id="1025" name="Google Shape;1025;g34a8689652b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 name="Google Shape;1026;g34a8689652b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shift gears to a different kind of problem that Chex helps with: performance and debugging related to JAX's compilation. One common JAX pitfall, especially for newcomers, is accidentally causing functions to recompile too often. Chex provides a tool called </a:t>
            </a:r>
            <a:r>
              <a:rPr lang="en" sz="1300">
                <a:latin typeface="Roboto Mono Medium"/>
                <a:ea typeface="Roboto Mono Medium"/>
                <a:cs typeface="Roboto Mono Medium"/>
                <a:sym typeface="Roboto Mono Medium"/>
              </a:rPr>
              <a:t>@assert_max_traces()</a:t>
            </a:r>
            <a:r>
              <a:rPr lang="en" sz="1300"/>
              <a:t> to detect this.</a:t>
            </a:r>
            <a:endParaRPr sz="1300"/>
          </a:p>
          <a:p>
            <a:pPr indent="0" lvl="0" marL="0" rtl="0" algn="l">
              <a:spcBef>
                <a:spcPts val="0"/>
              </a:spcBef>
              <a:spcAft>
                <a:spcPts val="0"/>
              </a:spcAft>
              <a:buNone/>
            </a:pPr>
            <a:r>
              <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4a8689652b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4a8689652b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To understand </a:t>
            </a:r>
            <a:r>
              <a:rPr lang="en" sz="1300">
                <a:latin typeface="Roboto Mono Medium"/>
                <a:ea typeface="Roboto Mono Medium"/>
                <a:cs typeface="Roboto Mono Medium"/>
                <a:sym typeface="Roboto Mono Medium"/>
              </a:rPr>
              <a:t>@assert_max_traces()</a:t>
            </a:r>
            <a:r>
              <a:rPr lang="en" sz="1300"/>
              <a:t>, we need to quickly revisit how </a:t>
            </a:r>
            <a:r>
              <a:rPr lang="en" sz="1300">
                <a:latin typeface="Roboto Mono Medium"/>
                <a:ea typeface="Roboto Mono Medium"/>
                <a:cs typeface="Roboto Mono Medium"/>
                <a:sym typeface="Roboto Mono Medium"/>
              </a:rPr>
              <a:t>@jax.jit()</a:t>
            </a:r>
            <a:r>
              <a:rPr lang="en" sz="1300"/>
              <a:t> works. When JAX encounters a jit-decorated function for the first time with a particular set of input shapes and types, it traces the function's operations using abstract placeholders. This trace is then compiled into highly optimized code for your accelerator. This compilation process can take some time.</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34a8689652b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34a8689652b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Crucially, JAX caches this compiled code. If you call the function again with inputs having the exact same shape and type structure, JAX reuses the cached compiled code, which is very fast. However, if you call the function with inputs that have a different structure – say, a different shape or dtype – JAX has to re-trace and re-compile the function for that new structure.</a:t>
            </a:r>
            <a:endParaRPr sz="1300"/>
          </a:p>
          <a:p>
            <a:pPr indent="0" lvl="0" marL="0" rtl="0" algn="l">
              <a:spcBef>
                <a:spcPts val="1000"/>
              </a:spcBef>
              <a:spcAft>
                <a:spcPts val="1000"/>
              </a:spcAft>
              <a:buNone/>
            </a:pPr>
            <a:r>
              <a:rPr lang="en" sz="1300"/>
              <a:t>While this flexibility is powerful, unintended, frequent recompilation can become a major performance bottleneck. It often indicates a problem, like accidentally changing array shapes in your training loop or passing dynamic Python values that JAX treats as static parameters.</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34a8689652b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34a8689652b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latin typeface="Roboto Mono Medium"/>
                <a:ea typeface="Roboto Mono Medium"/>
                <a:cs typeface="Roboto Mono Medium"/>
                <a:sym typeface="Roboto Mono Medium"/>
              </a:rPr>
              <a:t>@</a:t>
            </a:r>
            <a:r>
              <a:rPr lang="en" sz="1300">
                <a:latin typeface="Roboto Mono Medium"/>
                <a:ea typeface="Roboto Mono Medium"/>
                <a:cs typeface="Roboto Mono Medium"/>
                <a:sym typeface="Roboto Mono Medium"/>
              </a:rPr>
              <a:t>chex.assert_max_traces()</a:t>
            </a:r>
            <a:r>
              <a:rPr lang="en" sz="1300"/>
              <a:t> is designed to catch this. You tell it the maximum number of times you expect a function to be traced (compiled). If JAX tries to trace it more than that limit, Chex raises an error, alerting you to the unexpected recompilations. It's mainly used during development and testing to ensure your functions are compiling efficiently.</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34a8689652b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9" name="Google Shape;1049;g34a8689652b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 Scenario 1, we have </a:t>
            </a:r>
            <a:r>
              <a:rPr lang="en" sz="1300">
                <a:solidFill>
                  <a:schemeClr val="dk1"/>
                </a:solidFill>
                <a:latin typeface="Roboto Mono Medium"/>
                <a:ea typeface="Roboto Mono Medium"/>
                <a:cs typeface="Roboto Mono Medium"/>
                <a:sym typeface="Roboto Mono Medium"/>
              </a:rPr>
              <a:t>process_fixed_shape()</a:t>
            </a:r>
            <a:r>
              <a:rPr lang="en" sz="1300">
                <a:solidFill>
                  <a:schemeClr val="dk1"/>
                </a:solidFill>
              </a:rPr>
              <a:t>. We use </a:t>
            </a:r>
            <a:r>
              <a:rPr lang="en" sz="1300">
                <a:solidFill>
                  <a:schemeClr val="dk1"/>
                </a:solidFill>
                <a:latin typeface="Roboto Mono Medium"/>
                <a:ea typeface="Roboto Mono Medium"/>
                <a:cs typeface="Roboto Mono Medium"/>
                <a:sym typeface="Roboto Mono Medium"/>
              </a:rPr>
              <a:t>@jax.jit()</a:t>
            </a:r>
            <a:r>
              <a:rPr lang="en" sz="1300">
                <a:solidFill>
                  <a:schemeClr val="dk1"/>
                </a:solidFill>
              </a:rPr>
              <a:t> and mark the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argument as static using </a:t>
            </a:r>
            <a:r>
              <a:rPr lang="en" sz="1300">
                <a:solidFill>
                  <a:schemeClr val="dk1"/>
                </a:solidFill>
                <a:latin typeface="Roboto Mono Medium"/>
                <a:ea typeface="Roboto Mono Medium"/>
                <a:cs typeface="Roboto Mono Medium"/>
                <a:sym typeface="Roboto Mono Medium"/>
              </a:rPr>
              <a:t>static_argnums</a:t>
            </a:r>
            <a:r>
              <a:rPr lang="en" sz="1300">
                <a:solidFill>
                  <a:schemeClr val="dk1"/>
                </a:solidFill>
              </a:rPr>
              <a:t>. This tells JIT that the function should be recompiled if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changes, but not if only the array </a:t>
            </a:r>
            <a:r>
              <a:rPr lang="en" sz="1300">
                <a:solidFill>
                  <a:schemeClr val="dk1"/>
                </a:solidFill>
                <a:latin typeface="Roboto Mono Medium"/>
                <a:ea typeface="Roboto Mono Medium"/>
                <a:cs typeface="Roboto Mono Medium"/>
                <a:sym typeface="Roboto Mono Medium"/>
              </a:rPr>
              <a:t>x</a:t>
            </a:r>
            <a:r>
              <a:rPr lang="en" sz="1300">
                <a:solidFill>
                  <a:schemeClr val="dk1"/>
                </a:solidFill>
              </a:rPr>
              <a:t> values change while keeping the same shape. We then add </a:t>
            </a:r>
            <a:r>
              <a:rPr lang="en" sz="1300">
                <a:solidFill>
                  <a:schemeClr val="dk1"/>
                </a:solidFill>
                <a:latin typeface="Roboto Mono Medium"/>
                <a:ea typeface="Roboto Mono Medium"/>
                <a:cs typeface="Roboto Mono Medium"/>
                <a:sym typeface="Roboto Mono Medium"/>
              </a:rPr>
              <a:t>@chex.assert_max_traces(n=1)</a:t>
            </a:r>
            <a:r>
              <a:rPr lang="en" sz="1300">
                <a:solidFill>
                  <a:schemeClr val="dk1"/>
                </a:solidFill>
              </a:rPr>
              <a:t>, stating we expect this function configuration (with a specific static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to be compiled only once.</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34a8689652b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34a8689652b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Calling it twice with the same </a:t>
            </a:r>
            <a:r>
              <a:rPr lang="en" sz="1300">
                <a:solidFill>
                  <a:schemeClr val="dk1"/>
                </a:solidFill>
                <a:latin typeface="Roboto Mono Medium"/>
                <a:ea typeface="Roboto Mono Medium"/>
                <a:cs typeface="Roboto Mono Medium"/>
                <a:sym typeface="Roboto Mono Medium"/>
              </a:rPr>
              <a:t>fixed_shape</a:t>
            </a:r>
            <a:r>
              <a:rPr lang="en" sz="1300">
                <a:solidFill>
                  <a:schemeClr val="dk1"/>
                </a:solidFill>
              </a:rPr>
              <a:t> works fine – the first call triggers the compilation (trace count is 1), and the second reuses the cache.</a:t>
            </a:r>
            <a:endParaRPr sz="1300">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34a8689652b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34a8689652b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 Scenario 2, we have </a:t>
            </a:r>
            <a:r>
              <a:rPr lang="en" sz="1300">
                <a:solidFill>
                  <a:schemeClr val="dk1"/>
                </a:solidFill>
                <a:latin typeface="Roboto Mono Medium"/>
                <a:ea typeface="Roboto Mono Medium"/>
                <a:cs typeface="Roboto Mono Medium"/>
                <a:sym typeface="Roboto Mono Medium"/>
              </a:rPr>
              <a:t>process_dynamic_shape</a:t>
            </a:r>
            <a:r>
              <a:rPr lang="en" sz="1300">
                <a:solidFill>
                  <a:schemeClr val="dk1"/>
                </a:solidFill>
              </a:rPr>
              <a:t>. This time, we don't mark anything static.</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g34a8689652b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 name="Google Shape;1067;g34a8689652b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We call it first with a </a:t>
            </a:r>
            <a:r>
              <a:rPr lang="en" sz="1300">
                <a:solidFill>
                  <a:schemeClr val="dk1"/>
                </a:solidFill>
                <a:latin typeface="Roboto Mono Medium"/>
                <a:ea typeface="Roboto Mono Medium"/>
                <a:cs typeface="Roboto Mono Medium"/>
                <a:sym typeface="Roboto Mono Medium"/>
              </a:rPr>
              <a:t>(2, 2)</a:t>
            </a:r>
            <a:r>
              <a:rPr lang="en" sz="1300">
                <a:solidFill>
                  <a:schemeClr val="dk1"/>
                </a:solidFill>
              </a:rPr>
              <a:t> array, which triggers one trace. Then we call it again, but with a </a:t>
            </a:r>
            <a:r>
              <a:rPr lang="en" sz="1300">
                <a:solidFill>
                  <a:schemeClr val="dk1"/>
                </a:solidFill>
                <a:latin typeface="Roboto Mono Medium"/>
                <a:ea typeface="Roboto Mono Medium"/>
                <a:cs typeface="Roboto Mono Medium"/>
                <a:sym typeface="Roboto Mono Medium"/>
              </a:rPr>
              <a:t>(3, 3)</a:t>
            </a:r>
            <a:r>
              <a:rPr lang="en" sz="1300">
                <a:solidFill>
                  <a:schemeClr val="dk1"/>
                </a:solidFill>
              </a:rPr>
              <a:t> array. Because the input shape changed, JAX attempts to re-trace and re-compile. However, </a:t>
            </a:r>
            <a:r>
              <a:rPr lang="en" sz="1300">
                <a:solidFill>
                  <a:schemeClr val="dk1"/>
                </a:solidFill>
                <a:latin typeface="Roboto Mono Medium"/>
                <a:ea typeface="Roboto Mono Medium"/>
                <a:cs typeface="Roboto Mono Medium"/>
                <a:sym typeface="Roboto Mono Medium"/>
              </a:rPr>
              <a:t>assert_max_traces</a:t>
            </a:r>
            <a:r>
              <a:rPr lang="en" sz="1300">
                <a:solidFill>
                  <a:schemeClr val="dk1"/>
                </a:solidFill>
              </a:rPr>
              <a:t> detects this second trace, sees it exceeds our limit of </a:t>
            </a:r>
            <a:r>
              <a:rPr lang="en" sz="1300">
                <a:solidFill>
                  <a:schemeClr val="dk1"/>
                </a:solidFill>
                <a:latin typeface="Roboto Mono Medium"/>
                <a:ea typeface="Roboto Mono Medium"/>
                <a:cs typeface="Roboto Mono Medium"/>
                <a:sym typeface="Roboto Mono Medium"/>
              </a:rPr>
              <a:t>n=1</a:t>
            </a:r>
            <a:r>
              <a:rPr lang="en" sz="1300">
                <a:solidFill>
                  <a:schemeClr val="dk1"/>
                </a:solidFill>
              </a:rPr>
              <a:t>, and raises an </a:t>
            </a:r>
            <a:r>
              <a:rPr lang="en" sz="1300">
                <a:solidFill>
                  <a:schemeClr val="dk1"/>
                </a:solidFill>
                <a:latin typeface="Roboto Mono Medium"/>
                <a:ea typeface="Roboto Mono Medium"/>
                <a:cs typeface="Roboto Mono Medium"/>
                <a:sym typeface="Roboto Mono Medium"/>
              </a:rPr>
              <a:t>AssertionError</a:t>
            </a:r>
            <a:r>
              <a:rPr lang="en" sz="1300">
                <a:solidFill>
                  <a:schemeClr val="dk1"/>
                </a:solidFill>
              </a:rPr>
              <a:t>. This immediately flags that our function is being recompiled unexpectedly, likely due to the changing input shape.</a:t>
            </a:r>
            <a:endParaRPr sz="130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4a8689652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4a8689652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all know JAX is powerful. Its composable transformations like </a:t>
            </a:r>
            <a:r>
              <a:rPr lang="en" sz="1300">
                <a:latin typeface="Roboto Mono Medium"/>
                <a:ea typeface="Roboto Mono Medium"/>
                <a:cs typeface="Roboto Mono Medium"/>
                <a:sym typeface="Roboto Mono Medium"/>
              </a:rPr>
              <a:t>jit(), vmap(), </a:t>
            </a:r>
            <a:r>
              <a:rPr lang="en" sz="1300"/>
              <a:t>and</a:t>
            </a:r>
            <a:r>
              <a:rPr lang="en" sz="1300">
                <a:latin typeface="Roboto Mono Medium"/>
                <a:ea typeface="Roboto Mono Medium"/>
                <a:cs typeface="Roboto Mono Medium"/>
                <a:sym typeface="Roboto Mono Medium"/>
              </a:rPr>
              <a:t> grad()</a:t>
            </a:r>
            <a:r>
              <a:rPr lang="en" sz="1300"/>
              <a:t> let us write Python code that runs incredibly fast on accelerators. However, this power comes with a layer of abstraction. JAX often traces our functions using abstract representations of data, called tracers, to generate optimized code. Standard Python tools, like the </a:t>
            </a:r>
            <a:r>
              <a:rPr lang="en" sz="1300">
                <a:latin typeface="Roboto Mono Medium"/>
                <a:ea typeface="Roboto Mono Medium"/>
                <a:cs typeface="Roboto Mono Medium"/>
                <a:sym typeface="Roboto Mono Medium"/>
              </a:rPr>
              <a:t>assert</a:t>
            </a:r>
            <a:r>
              <a:rPr lang="en" sz="1300"/>
              <a:t> statement, might not behave as expected on these tracers and </a:t>
            </a:r>
            <a:r>
              <a:rPr lang="en" sz="1300"/>
              <a:t>could be optimized away during compilation.</a:t>
            </a:r>
            <a:r>
              <a:rPr lang="en" sz="1300"/>
              <a:t> </a:t>
            </a:r>
            <a:r>
              <a:rPr b="1" lang="en" sz="1300"/>
              <a:t>They will always be executed during compilation</a:t>
            </a:r>
            <a:r>
              <a:rPr lang="en" sz="1300"/>
              <a:t>, which may not work if the assertions attempt to access real values, which are non-existent during compilation.  </a:t>
            </a:r>
            <a:r>
              <a:rPr lang="en" sz="1300"/>
              <a:t>This means that errors related to things like array shapes or data types might only appear deep inside the compiled execution, making them hard to trace back to the source.</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34a8689652b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34a8689652b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when should you use </a:t>
            </a:r>
            <a:r>
              <a:rPr lang="en" sz="1300">
                <a:latin typeface="Roboto Mono Medium"/>
                <a:ea typeface="Roboto Mono Medium"/>
                <a:cs typeface="Roboto Mono Medium"/>
                <a:sym typeface="Roboto Mono Medium"/>
              </a:rPr>
              <a:t>assert_max_traces</a:t>
            </a:r>
            <a:r>
              <a:rPr lang="en" sz="1300"/>
              <a:t>? Primarily during development and testing. Wrap your core jitted functions – like the main step in your training loop or the forward pass of your model – to make sure they behave as expected regarding compilation. It's also extremely valuable in automated tests to guarantee that refactoring hasn't introduced unexpected recompilations. If you're debugging why something is suddenly slow, this can help isolate the cause.</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34a8689652b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 name="Google Shape;1079;g34a8689652b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key benefits are catching performance regressions early, helping you better understand JAX's compilation model and the static/dynamic nature of your inputs, and finding bugs related to shape instability much sooner.</a:t>
            </a:r>
            <a:endParaRPr sz="1300">
              <a:solidFill>
                <a:schemeClr val="dk1"/>
              </a:solidFill>
            </a:endParaRPr>
          </a:p>
          <a:p>
            <a:pPr indent="0" lvl="0" marL="0" rtl="0" algn="l">
              <a:spcBef>
                <a:spcPts val="1000"/>
              </a:spcBef>
              <a:spcAft>
                <a:spcPts val="1000"/>
              </a:spcAft>
              <a:buNone/>
            </a:pPr>
            <a:r>
              <a:rPr lang="en" sz="1300">
                <a:solidFill>
                  <a:schemeClr val="dk1"/>
                </a:solidFill>
              </a:rPr>
              <a:t>Remember, this is mostly a development and debugging aid. You'd typically remove or disable these checks in final production code, as the small monitoring overhead isn't necessary, and sometimes you might intentionally design code to handle a few different compilation paths.</a:t>
            </a:r>
            <a:endParaRPr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34a8689652b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34a8689652b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 name="Shape 1088"/>
        <p:cNvGrpSpPr/>
        <p:nvPr/>
      </p:nvGrpSpPr>
      <p:grpSpPr>
        <a:xfrm>
          <a:off x="0" y="0"/>
          <a:ext cx="0" cy="0"/>
          <a:chOff x="0" y="0"/>
          <a:chExt cx="0" cy="0"/>
        </a:xfrm>
      </p:grpSpPr>
      <p:sp>
        <p:nvSpPr>
          <p:cNvPr id="1089" name="Google Shape;1089;g34a8689652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 name="Google Shape;1090;g34a8689652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turn to Flax NNX. Neural networks are prime candidates for validation due to their complex data pipelines. Getting shapes wrong between layers or feeding unexpected input formats are common bugs. Chex helps ensure the output of one layer correctly feeds into the next layer, and that the initial input matches the model's expectation, and helps debug numerical issues like </a:t>
            </a:r>
            <a:r>
              <a:rPr lang="en" sz="1300">
                <a:latin typeface="Roboto Mono Medium"/>
                <a:ea typeface="Roboto Mono Medium"/>
                <a:cs typeface="Roboto Mono Medium"/>
                <a:sym typeface="Roboto Mono Medium"/>
              </a:rPr>
              <a:t>NaNs</a:t>
            </a:r>
            <a:r>
              <a:rPr lang="en" sz="1300"/>
              <a:t> appearing in activations or gradients during training.</a:t>
            </a:r>
            <a:endParaRPr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34a8689652b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34a8689652b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Within a Flax </a:t>
            </a:r>
            <a:r>
              <a:rPr lang="en" sz="1300">
                <a:solidFill>
                  <a:schemeClr val="dk1"/>
                </a:solidFill>
                <a:latin typeface="Roboto Mono Medium"/>
                <a:ea typeface="Roboto Mono Medium"/>
                <a:cs typeface="Roboto Mono Medium"/>
                <a:sym typeface="Roboto Mono Medium"/>
              </a:rPr>
              <a:t>nnx.Module</a:t>
            </a:r>
            <a:r>
              <a:rPr lang="en" sz="1300">
                <a:solidFill>
                  <a:schemeClr val="dk1"/>
                </a:solidFill>
              </a:rPr>
              <a:t>, the most effective place to put Chex runtime assertions is inside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method, which defines the forward pass. You can check inputs right at the start, validate the outputs of intermediate layers, and check the final output before it's returned.</a:t>
            </a:r>
            <a:endParaRPr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34a8689652b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34a8689652b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a:t>
            </a:r>
            <a:r>
              <a:rPr lang="en" sz="1300">
                <a:latin typeface="Roboto Mono Medium"/>
                <a:ea typeface="Roboto Mono Medium"/>
                <a:cs typeface="Roboto Mono Medium"/>
                <a:sym typeface="Roboto Mono Medium"/>
              </a:rPr>
              <a:t>nnx.Module</a:t>
            </a:r>
            <a:r>
              <a:rPr lang="en" sz="1300"/>
              <a:t> for an MLP. In this example we don’t do anything with Chex inside the </a:t>
            </a:r>
            <a:r>
              <a:rPr lang="en" sz="1300">
                <a:latin typeface="Roboto Mono Medium"/>
                <a:ea typeface="Roboto Mono Medium"/>
                <a:cs typeface="Roboto Mono Medium"/>
                <a:sym typeface="Roboto Mono Medium"/>
              </a:rPr>
              <a:t>__init__</a:t>
            </a:r>
            <a:endParaRPr sz="1300">
              <a:latin typeface="Roboto Mono Medium"/>
              <a:ea typeface="Roboto Mono Medium"/>
              <a:cs typeface="Roboto Mono Medium"/>
              <a:sym typeface="Roboto Mono Medium"/>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34a8689652b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8" name="Google Shape;1108;g34a8689652b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Inside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method, we use </a:t>
            </a:r>
            <a:r>
              <a:rPr lang="en" sz="1300">
                <a:solidFill>
                  <a:schemeClr val="dk1"/>
                </a:solidFill>
                <a:latin typeface="Roboto Mono Medium"/>
                <a:ea typeface="Roboto Mono Medium"/>
                <a:cs typeface="Roboto Mono Medium"/>
                <a:sym typeface="Roboto Mono Medium"/>
              </a:rPr>
              <a:t>chex.assert_rank()</a:t>
            </a:r>
            <a:r>
              <a:rPr lang="en" sz="1300">
                <a:solidFill>
                  <a:schemeClr val="dk1"/>
                </a:solidFill>
              </a:rPr>
              <a:t> to ensure the input x is 2D (batch and features). We use </a:t>
            </a:r>
            <a:r>
              <a:rPr lang="en" sz="1300">
                <a:solidFill>
                  <a:schemeClr val="dk1"/>
                </a:solidFill>
                <a:latin typeface="Roboto Mono Medium"/>
                <a:ea typeface="Roboto Mono Medium"/>
                <a:cs typeface="Roboto Mono Medium"/>
                <a:sym typeface="Roboto Mono Medium"/>
              </a:rPr>
              <a:t>chex.assert_axis_dimension()</a:t>
            </a:r>
            <a:r>
              <a:rPr lang="en" sz="1300">
                <a:solidFill>
                  <a:schemeClr val="dk1"/>
                </a:solidFill>
              </a:rPr>
              <a:t> to specifically check that the size of the feature dimension (axis 1) matches the expected input features of our first linear layer. We also check the type. After the forward pass, we perform similar checks on the output shape using the expected output features of the second linear layer. This ensures the model behaves correctly regarding its input and output contracts.</a:t>
            </a:r>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34a8689652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 name="Google Shape;1114;g34a8689652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only scratched the surface of what Chex provides.  In addition to assertions Chex also provides a JAX-friendly dataclass implementation, utilities to add common warnings, such as specific types of deprecation warnings, test variants, fakes, and even the ability to fake multi-device test environments using a multi-threaded CPU.  You’ll see that we use the multi-device fakes in some of our code exercises.</a:t>
            </a:r>
            <a:endParaRPr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 name="Shape 1118"/>
        <p:cNvGrpSpPr/>
        <p:nvPr/>
      </p:nvGrpSpPr>
      <p:grpSpPr>
        <a:xfrm>
          <a:off x="0" y="0"/>
          <a:ext cx="0" cy="0"/>
          <a:chOff x="0" y="0"/>
          <a:chExt cx="0" cy="0"/>
        </a:xfrm>
      </p:grpSpPr>
      <p:sp>
        <p:nvSpPr>
          <p:cNvPr id="1119" name="Google Shape;1119;g34a8689652b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 name="Google Shape;1120;g34a8689652b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to wrap up, Chex is an indispensable library for anyone using JAX, especially when building complex systems like neural networks with Flax NNX. Its assertion functions provide robust ways to validate data properties like shapes, types, and numerical stability. Critically, these checks work reliably even inside jitted or vmapped functions, addressing a key challenge in the JAX ecosystem. Integrating Chex into your Flax NNX modules and training loops leads to more reliable code, and significantly easier debugging thanks to clear error messages, and makes your assumptions about data explicit. Adopting Chex is a highly recommended best practice for building trustworthy and maintainable JAX applications.</a:t>
            </a:r>
            <a:endParaRPr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 name="Shape 1124"/>
        <p:cNvGrpSpPr/>
        <p:nvPr/>
      </p:nvGrpSpPr>
      <p:grpSpPr>
        <a:xfrm>
          <a:off x="0" y="0"/>
          <a:ext cx="0" cy="0"/>
          <a:chOff x="0" y="0"/>
          <a:chExt cx="0" cy="0"/>
        </a:xfrm>
      </p:grpSpPr>
      <p:sp>
        <p:nvSpPr>
          <p:cNvPr id="1125" name="Google Shape;1125;g34a8689652b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6" name="Google Shape;1126;g34a8689652b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is where Chex comes in. Developed specifically for the JAX ecosystem, Chex provides a collection of utilities designed to make our JAX code more robust and dependable. It focuses on three main areas:</a:t>
            </a:r>
            <a:endParaRPr sz="1300"/>
          </a:p>
          <a:p>
            <a:pPr indent="-311150" lvl="0" marL="457200" rtl="0" algn="l">
              <a:spcBef>
                <a:spcPts val="0"/>
              </a:spcBef>
              <a:spcAft>
                <a:spcPts val="0"/>
              </a:spcAft>
              <a:buSzPts val="1300"/>
              <a:buAutoNum type="arabicPeriod"/>
            </a:pPr>
            <a:r>
              <a:rPr lang="en" sz="1300"/>
              <a:t>First, and most importantly for today, Instrumentation via assertions – embedding checks directly into our code.</a:t>
            </a:r>
            <a:endParaRPr sz="1300"/>
          </a:p>
          <a:p>
            <a:pPr indent="-311150" lvl="0" marL="457200" rtl="0" algn="l">
              <a:spcBef>
                <a:spcPts val="0"/>
              </a:spcBef>
              <a:spcAft>
                <a:spcPts val="0"/>
              </a:spcAft>
              <a:buSzPts val="1300"/>
              <a:buAutoNum type="arabicPeriod"/>
            </a:pPr>
            <a:r>
              <a:rPr lang="en" sz="1300"/>
              <a:t>Second, Debugging Aids to help navigate JAX's complexities, which we will not focus on for this discussion.</a:t>
            </a:r>
            <a:endParaRPr sz="1300"/>
          </a:p>
          <a:p>
            <a:pPr indent="-311150" lvl="0" marL="457200" rtl="0" algn="l">
              <a:spcBef>
                <a:spcPts val="0"/>
              </a:spcBef>
              <a:spcAft>
                <a:spcPts val="0"/>
              </a:spcAft>
              <a:buSzPts val="1300"/>
              <a:buAutoNum type="arabicPeriod"/>
            </a:pPr>
            <a:r>
              <a:rPr lang="en" sz="1300"/>
              <a:t>And third, enhanced Testing capabilities to ensure consistency, for instance, between jitted and non-jitted code. We'll primarily focus on the assertion capabilities today.</a:t>
            </a:r>
            <a:endParaRPr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3522b5c9d6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3522b5c9d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34a868965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34a868965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Chex's assertions are the workhorses for improving reliability. They allow fine-grained validation directly within your JAX functions. </a:t>
            </a:r>
            <a:r>
              <a:rPr lang="en" sz="1300">
                <a:latin typeface="Roboto Mono Medium"/>
                <a:ea typeface="Roboto Mono Medium"/>
                <a:cs typeface="Roboto Mono Medium"/>
                <a:sym typeface="Roboto Mono Medium"/>
              </a:rPr>
              <a:t>assert_shape</a:t>
            </a:r>
            <a:r>
              <a:rPr lang="en" sz="1300"/>
              <a:t> is fundamental, given how sensitive JAX transformations are to shapes. You can specify exact shapes, use </a:t>
            </a:r>
            <a:r>
              <a:rPr lang="en" sz="1300">
                <a:latin typeface="Roboto Mono Medium"/>
                <a:ea typeface="Roboto Mono Medium"/>
                <a:cs typeface="Roboto Mono Medium"/>
                <a:sym typeface="Roboto Mono Medium"/>
              </a:rPr>
              <a:t>None</a:t>
            </a:r>
            <a:r>
              <a:rPr lang="en" sz="1300"/>
              <a:t> for unknown dimensions like the batch size, or ... for arbitrary leading/trailing dimensions. </a:t>
            </a:r>
            <a:r>
              <a:rPr lang="en" sz="1300">
                <a:latin typeface="Roboto Mono Medium"/>
                <a:ea typeface="Roboto Mono Medium"/>
                <a:cs typeface="Roboto Mono Medium"/>
                <a:sym typeface="Roboto Mono Medium"/>
              </a:rPr>
              <a:t>assert_type</a:t>
            </a:r>
            <a:r>
              <a:rPr lang="en" sz="1300"/>
              <a:t> is important for ensuring numerical correctness and accelerator compatibility. </a:t>
            </a:r>
            <a:r>
              <a:rPr lang="en" sz="1300">
                <a:latin typeface="Roboto Mono Medium"/>
                <a:ea typeface="Roboto Mono Medium"/>
                <a:cs typeface="Roboto Mono Medium"/>
                <a:sym typeface="Roboto Mono Medium"/>
              </a:rPr>
              <a:t>assert_rank</a:t>
            </a:r>
            <a:r>
              <a:rPr lang="en" sz="1300"/>
              <a:t> is a simpler check when only dimensionality matters. For PyTrees, </a:t>
            </a:r>
            <a:r>
              <a:rPr lang="en" sz="1300">
                <a:latin typeface="Roboto Mono Medium"/>
                <a:ea typeface="Roboto Mono Medium"/>
                <a:cs typeface="Roboto Mono Medium"/>
                <a:sym typeface="Roboto Mono Medium"/>
              </a:rPr>
              <a:t>assert_trees_all_close</a:t>
            </a:r>
            <a:r>
              <a:rPr lang="en" sz="1300"/>
              <a:t> or </a:t>
            </a:r>
            <a:r>
              <a:rPr lang="en" sz="1300">
                <a:latin typeface="Roboto Mono Medium"/>
                <a:ea typeface="Roboto Mono Medium"/>
                <a:cs typeface="Roboto Mono Medium"/>
                <a:sym typeface="Roboto Mono Medium"/>
              </a:rPr>
              <a:t>_all_equal</a:t>
            </a:r>
            <a:r>
              <a:rPr lang="en" sz="1300"/>
              <a:t> are invaluable for testing and verifying updates. And </a:t>
            </a:r>
            <a:r>
              <a:rPr lang="en" sz="1300">
                <a:latin typeface="Roboto Mono Medium"/>
                <a:ea typeface="Roboto Mono Medium"/>
                <a:cs typeface="Roboto Mono Medium"/>
                <a:sym typeface="Roboto Mono Medium"/>
              </a:rPr>
              <a:t>assert_tree_all_finite</a:t>
            </a:r>
            <a:r>
              <a:rPr lang="en" sz="1300"/>
              <a:t> is critical for catching numerical issues like </a:t>
            </a:r>
            <a:r>
              <a:rPr lang="en" sz="1300">
                <a:latin typeface="Roboto Mono Medium"/>
                <a:ea typeface="Roboto Mono Medium"/>
                <a:cs typeface="Roboto Mono Medium"/>
                <a:sym typeface="Roboto Mono Medium"/>
              </a:rPr>
              <a:t>NaNs</a:t>
            </a:r>
            <a:r>
              <a:rPr lang="en" sz="1300"/>
              <a:t> or infinities, especially during training.</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34a8689652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34a8689652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why not just use Python's built-in </a:t>
            </a:r>
            <a:r>
              <a:rPr lang="en" sz="1300">
                <a:latin typeface="Roboto Mono Medium"/>
                <a:ea typeface="Roboto Mono Medium"/>
                <a:cs typeface="Roboto Mono Medium"/>
                <a:sym typeface="Roboto Mono Medium"/>
              </a:rPr>
              <a:t>assert</a:t>
            </a:r>
            <a:r>
              <a:rPr lang="en" sz="1300"/>
              <a:t>? The key reason lies in JAX's tracing mechanism. When JAX compiles a function with </a:t>
            </a:r>
            <a:r>
              <a:rPr lang="en" sz="1300">
                <a:latin typeface="Roboto Mono Medium"/>
                <a:ea typeface="Roboto Mono Medium"/>
                <a:cs typeface="Roboto Mono Medium"/>
                <a:sym typeface="Roboto Mono Medium"/>
              </a:rPr>
              <a:t>jit()</a:t>
            </a:r>
            <a:r>
              <a:rPr lang="en" sz="1300"/>
              <a:t>, it traces it using abstract representations of inputs, focusing on shapes and types. A standard assert might not understand these abstract 'tracers' or could even be optimized away entirely. Chex assertions are specifically designed to work correctly within this JAX machinery. They function reliably during the tracing phase, ensuring compatibility with JAX transformations, and they perform the checks on concrete data during actual runtime execution. When they fail, they provide much clearer error messages tailored to JAX concepts like shapes and dtypes, significantly speeding up debugging compared to cryptic JAX internal errors.</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g34a8689652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3" name="Google Shape;933;g34a8689652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If you're coming from PyTorch, you might be used to validating shapes with standard asserts like </a:t>
            </a:r>
            <a:r>
              <a:rPr lang="en" sz="1300">
                <a:latin typeface="Roboto Mono Medium"/>
                <a:ea typeface="Roboto Mono Medium"/>
                <a:cs typeface="Roboto Mono Medium"/>
                <a:sym typeface="Roboto Mono Medium"/>
              </a:rPr>
              <a:t>assert x.shape == ...</a:t>
            </a:r>
            <a:r>
              <a:rPr lang="en" sz="1300"/>
              <a:t>, printing shapes and types, or explicitly checking for </a:t>
            </a:r>
            <a:r>
              <a:rPr lang="en" sz="1300">
                <a:latin typeface="Roboto Mono Medium"/>
                <a:ea typeface="Roboto Mono Medium"/>
                <a:cs typeface="Roboto Mono Medium"/>
                <a:sym typeface="Roboto Mono Medium"/>
              </a:rPr>
              <a:t>NaNs</a:t>
            </a:r>
            <a:r>
              <a:rPr lang="en" sz="1300"/>
              <a:t> using </a:t>
            </a:r>
            <a:r>
              <a:rPr lang="en" sz="1300">
                <a:latin typeface="Roboto Mono Medium"/>
                <a:ea typeface="Roboto Mono Medium"/>
                <a:cs typeface="Roboto Mono Medium"/>
                <a:sym typeface="Roboto Mono Medium"/>
              </a:rPr>
              <a:t>torch.isnan</a:t>
            </a:r>
            <a:r>
              <a:rPr lang="en" sz="1300"/>
              <a:t>. While these work in PyTorch's more eager execution model, they can be less reliable or informative in JAX's transformed functions, as we discussed. Chex essentially provides a more formal, structured, and JAX-aware toolkit for these same goals. It gives you dedicated functions that understand JAX's execution model, work seamlessly with transformations like </a:t>
            </a:r>
            <a:r>
              <a:rPr lang="en" sz="1300">
                <a:latin typeface="Roboto Mono Medium"/>
                <a:ea typeface="Roboto Mono Medium"/>
                <a:cs typeface="Roboto Mono Medium"/>
                <a:sym typeface="Roboto Mono Medium"/>
              </a:rPr>
              <a:t>jit()</a:t>
            </a:r>
            <a:r>
              <a:rPr lang="en" sz="1300"/>
              <a:t> and </a:t>
            </a:r>
            <a:r>
              <a:rPr lang="en" sz="1300">
                <a:latin typeface="Roboto Mono Medium"/>
                <a:ea typeface="Roboto Mono Medium"/>
                <a:cs typeface="Roboto Mono Medium"/>
                <a:sym typeface="Roboto Mono Medium"/>
              </a:rPr>
              <a:t>vmap()</a:t>
            </a:r>
            <a:r>
              <a:rPr lang="en" sz="1300"/>
              <a:t>, have built-in support for PyTrees, and provide much clearer error reporting when things go wrong.</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34a8689652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34a8689652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Using Chex becomes particularly vital when working with JAX's core transformations. Inside a function decorated with </a:t>
            </a:r>
            <a:r>
              <a:rPr lang="en" sz="1300">
                <a:latin typeface="Roboto Mono Medium"/>
                <a:ea typeface="Roboto Mono Medium"/>
                <a:cs typeface="Roboto Mono Medium"/>
                <a:sym typeface="Roboto Mono Medium"/>
              </a:rPr>
              <a:t>@jax.jit</a:t>
            </a:r>
            <a:r>
              <a:rPr lang="en" sz="1300"/>
              <a:t>, Chex assertions verify that the assumptions about data shapes and types made during the initial compilation trace are actually met when the compiled function runs with real data. This catches errors that might otherwise be hidden inside the optimized code. When using </a:t>
            </a:r>
            <a:r>
              <a:rPr lang="en" sz="1300">
                <a:latin typeface="Roboto Mono Medium"/>
                <a:ea typeface="Roboto Mono Medium"/>
                <a:cs typeface="Roboto Mono Medium"/>
                <a:sym typeface="Roboto Mono Medium"/>
              </a:rPr>
              <a:t>@jax.vmap</a:t>
            </a:r>
            <a:r>
              <a:rPr lang="en" sz="1300"/>
              <a:t>, Chex allows you to validate shapes at multiple levels: checking the full batch input before </a:t>
            </a:r>
            <a:r>
              <a:rPr lang="en" sz="1300">
                <a:latin typeface="Roboto Mono Medium"/>
                <a:ea typeface="Roboto Mono Medium"/>
                <a:cs typeface="Roboto Mono Medium"/>
                <a:sym typeface="Roboto Mono Medium"/>
              </a:rPr>
              <a:t>vmap()</a:t>
            </a:r>
            <a:r>
              <a:rPr lang="en" sz="1300"/>
              <a:t>, checking the shape of the individual data point being processed inside the function being vmapped, and checking the batched output shape afterwards. This multi-level checking is key for robust vectorized code.</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341557511ea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 name="Google Shape;946;g341557511ea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example. We have a function </a:t>
            </a:r>
            <a:r>
              <a:rPr lang="en" sz="1300">
                <a:latin typeface="Roboto Mono Medium"/>
                <a:ea typeface="Roboto Mono Medium"/>
                <a:cs typeface="Roboto Mono Medium"/>
                <a:sym typeface="Roboto Mono Medium"/>
              </a:rPr>
              <a:t>process_data_jitted()</a:t>
            </a:r>
            <a:r>
              <a:rPr lang="en" sz="1300"/>
              <a:t> decorated with </a:t>
            </a:r>
            <a:r>
              <a:rPr lang="en" sz="1300">
                <a:latin typeface="Roboto Mono Medium"/>
                <a:ea typeface="Roboto Mono Medium"/>
                <a:cs typeface="Roboto Mono Medium"/>
                <a:sym typeface="Roboto Mono Medium"/>
              </a:rPr>
              <a:t>@jax.jit</a:t>
            </a:r>
            <a:r>
              <a:rPr lang="en" sz="1300"/>
              <a:t>. Inside it, we use </a:t>
            </a:r>
            <a:r>
              <a:rPr lang="en" sz="1300">
                <a:latin typeface="Roboto Mono Medium"/>
                <a:ea typeface="Roboto Mono Medium"/>
                <a:cs typeface="Roboto Mono Medium"/>
                <a:sym typeface="Roboto Mono Medium"/>
              </a:rPr>
              <a:t>chex.assert_shape</a:t>
            </a:r>
            <a:r>
              <a:rPr lang="en" sz="1300"/>
              <a:t> and </a:t>
            </a:r>
            <a:r>
              <a:rPr lang="en" sz="1300">
                <a:latin typeface="Roboto Mono Medium"/>
                <a:ea typeface="Roboto Mono Medium"/>
                <a:cs typeface="Roboto Mono Medium"/>
                <a:sym typeface="Roboto Mono Medium"/>
              </a:rPr>
              <a:t>chex.assert_type</a:t>
            </a:r>
            <a:r>
              <a:rPr lang="en" sz="1300"/>
              <a:t> to validate the inputs </a:t>
            </a:r>
            <a:r>
              <a:rPr lang="en" sz="1300">
                <a:latin typeface="Roboto Mono Medium"/>
                <a:ea typeface="Roboto Mono Medium"/>
                <a:cs typeface="Roboto Mono Medium"/>
                <a:sym typeface="Roboto Mono Medium"/>
              </a:rPr>
              <a:t>x</a:t>
            </a:r>
            <a:r>
              <a:rPr lang="en" sz="1300"/>
              <a:t> and </a:t>
            </a:r>
            <a:r>
              <a:rPr lang="en" sz="1300">
                <a:latin typeface="Roboto Mono Medium"/>
                <a:ea typeface="Roboto Mono Medium"/>
                <a:cs typeface="Roboto Mono Medium"/>
                <a:sym typeface="Roboto Mono Medium"/>
              </a:rPr>
              <a:t>y</a:t>
            </a:r>
            <a:r>
              <a:rPr lang="en" sz="1300"/>
              <a:t>, and also the result before returning. These assertions are fully compatible with JIT.</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     INSTRUCTIONS FOR THE PRESENTER ONLY.  THIS SLIDE SHOULD BE HIDDEN.</a:t>
            </a:r>
            <a:endParaRPr>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941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9.xml"/><Relationship Id="rId3" Type="http://schemas.openxmlformats.org/officeDocument/2006/relationships/hyperlink" Target="https://jax.dev" TargetMode="External"/><Relationship Id="rId4" Type="http://schemas.openxmlformats.org/officeDocument/2006/relationships/hyperlink" Target="https://flax.readthedocs.io" TargetMode="External"/><Relationship Id="rId5" Type="http://schemas.openxmlformats.org/officeDocument/2006/relationships/hyperlink" Target="https://jaxstack.ai" TargetMode="External"/><Relationship Id="rId6" Type="http://schemas.openxmlformats.org/officeDocument/2006/relationships/hyperlink" Target="https://chex.readthedocs.io" TargetMode="External"/><Relationship Id="rId7"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0.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3" name="Shape 953"/>
        <p:cNvGrpSpPr/>
        <p:nvPr/>
      </p:nvGrpSpPr>
      <p:grpSpPr>
        <a:xfrm>
          <a:off x="0" y="0"/>
          <a:ext cx="0" cy="0"/>
          <a:chOff x="0" y="0"/>
          <a:chExt cx="0" cy="0"/>
        </a:xfrm>
      </p:grpSpPr>
      <p:sp>
        <p:nvSpPr>
          <p:cNvPr id="954" name="Google Shape;954;p97"/>
          <p:cNvSpPr txBox="1"/>
          <p:nvPr/>
        </p:nvSpPr>
        <p:spPr>
          <a:xfrm>
            <a:off x="375525" y="933125"/>
            <a:ext cx="8352600" cy="3667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Example valid call</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key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jax.random.PRNGKey(</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x_valid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jax.random.normal(key,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dtype</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jnp.float32)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y_valid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jax.random.normal(key,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dtype</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jnp.float32)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output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process_data_jitted(x_valid, y_valid)</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print</a:t>
            </a:r>
            <a:r>
              <a:rPr lang="en" sz="1100">
                <a:solidFill>
                  <a:srgbClr val="F0F3F6"/>
                </a:solidFill>
                <a:latin typeface="Roboto Mono"/>
                <a:ea typeface="Roboto Mono"/>
                <a:cs typeface="Roboto Mono"/>
                <a:sym typeface="Roboto Mono"/>
              </a:rPr>
              <a:t>(</a:t>
            </a:r>
            <a:r>
              <a:rPr lang="en" sz="1100">
                <a:solidFill>
                  <a:srgbClr val="FF9492"/>
                </a:solidFill>
                <a:latin typeface="Roboto Mono"/>
                <a:ea typeface="Roboto Mono"/>
                <a:cs typeface="Roboto Mono"/>
                <a:sym typeface="Roboto Mono"/>
              </a:rPr>
              <a:t>f</a:t>
            </a:r>
            <a:r>
              <a:rPr lang="en" sz="1100">
                <a:solidFill>
                  <a:srgbClr val="ADDCFF"/>
                </a:solidFill>
                <a:latin typeface="Roboto Mono"/>
                <a:ea typeface="Roboto Mono"/>
                <a:cs typeface="Roboto Mono"/>
                <a:sym typeface="Roboto Mono"/>
              </a:rPr>
              <a:t>"JIT assertion passed. Output shape: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output.shape</a:t>
            </a:r>
            <a:r>
              <a:rPr lang="en" sz="1100">
                <a:solidFill>
                  <a:srgbClr val="FF9492"/>
                </a:solidFill>
                <a:latin typeface="Roboto Mono"/>
                <a:ea typeface="Roboto Mono"/>
                <a:cs typeface="Roboto Mono"/>
                <a:sym typeface="Roboto Mono"/>
              </a:rPr>
              <a:t>}</a:t>
            </a:r>
            <a:r>
              <a:rPr lang="en" sz="1100">
                <a:solidFill>
                  <a:srgbClr val="ADDCFF"/>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a:t>
            </a:r>
            <a:endParaRPr sz="11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x_invalid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jax.random.normal(key,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dtype</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jnp.float32)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output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process_data_jitted(x_invalid, y_valid)</a:t>
            </a:r>
            <a:endParaRPr sz="11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45720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AssertionError</a:t>
            </a:r>
            <a:r>
              <a:rPr lang="en" sz="1100">
                <a:solidFill>
                  <a:srgbClr val="F0F3F6"/>
                </a:solidFill>
                <a:latin typeface="Roboto Mono"/>
                <a:ea typeface="Roboto Mono"/>
                <a:cs typeface="Roboto Mono"/>
                <a:sym typeface="Roboto Mono"/>
              </a:rPr>
              <a:t>: [Chex] Assertion assert_shape failed: Error </a:t>
            </a:r>
            <a:r>
              <a:rPr lang="en" sz="1100">
                <a:solidFill>
                  <a:srgbClr val="FF9492"/>
                </a:solidFill>
                <a:latin typeface="Roboto Mono"/>
                <a:ea typeface="Roboto Mono"/>
                <a:cs typeface="Roboto Mono"/>
                <a:sym typeface="Roboto Mono"/>
              </a:rPr>
              <a:t>in</a:t>
            </a:r>
            <a:r>
              <a:rPr lang="en" sz="1100">
                <a:solidFill>
                  <a:srgbClr val="F0F3F6"/>
                </a:solidFill>
                <a:latin typeface="Roboto Mono"/>
                <a:ea typeface="Roboto Mono"/>
                <a:cs typeface="Roboto Mono"/>
                <a:sym typeface="Roboto Mono"/>
              </a:rPr>
              <a:t> shape compatibility check: </a:t>
            </a:r>
            <a:r>
              <a:rPr lang="en" sz="1100">
                <a:solidFill>
                  <a:srgbClr val="91CBFF"/>
                </a:solidFill>
                <a:latin typeface="Roboto Mono"/>
                <a:ea typeface="Roboto Mono"/>
                <a:cs typeface="Roboto Mono"/>
                <a:sym typeface="Roboto Mono"/>
              </a:rPr>
              <a:t>input 0</a:t>
            </a:r>
            <a:r>
              <a:rPr lang="en" sz="1100">
                <a:solidFill>
                  <a:srgbClr val="F0F3F6"/>
                </a:solidFill>
                <a:latin typeface="Roboto Mono"/>
                <a:ea typeface="Roboto Mono"/>
                <a:cs typeface="Roboto Mono"/>
                <a:sym typeface="Roboto Mono"/>
              </a:rPr>
              <a:t> has shape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but expected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a:t>
            </a:r>
            <a:endParaRPr sz="1100">
              <a:solidFill>
                <a:srgbClr val="FF9492"/>
              </a:solidFill>
              <a:latin typeface="Roboto Mono"/>
              <a:ea typeface="Roboto Mono"/>
              <a:cs typeface="Roboto Mono"/>
              <a:sym typeface="Roboto Mono"/>
            </a:endParaRPr>
          </a:p>
        </p:txBody>
      </p:sp>
      <p:sp>
        <p:nvSpPr>
          <p:cNvPr id="955" name="Google Shape;955;p97"/>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Chex Assertions Inside @jax.jit</a:t>
            </a:r>
            <a:endParaRPr>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9" name="Shape 959"/>
        <p:cNvGrpSpPr/>
        <p:nvPr/>
      </p:nvGrpSpPr>
      <p:grpSpPr>
        <a:xfrm>
          <a:off x="0" y="0"/>
          <a:ext cx="0" cy="0"/>
          <a:chOff x="0" y="0"/>
          <a:chExt cx="0" cy="0"/>
        </a:xfrm>
      </p:grpSpPr>
      <p:sp>
        <p:nvSpPr>
          <p:cNvPr id="960" name="Google Shape;960;p98"/>
          <p:cNvSpPr txBox="1"/>
          <p:nvPr/>
        </p:nvSpPr>
        <p:spPr>
          <a:xfrm>
            <a:off x="375525" y="933125"/>
            <a:ext cx="8352600" cy="3086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300">
                <a:solidFill>
                  <a:srgbClr val="FF9492"/>
                </a:solidFill>
                <a:latin typeface="Roboto Mono"/>
                <a:ea typeface="Roboto Mono"/>
                <a:cs typeface="Roboto Mono"/>
                <a:sym typeface="Roboto Mono"/>
              </a:rPr>
              <a:t>def</a:t>
            </a:r>
            <a:r>
              <a:rPr lang="en" sz="1300">
                <a:solidFill>
                  <a:srgbClr val="DBB7FF"/>
                </a:solidFill>
                <a:latin typeface="Roboto Mono"/>
                <a:ea typeface="Roboto Mono"/>
                <a:cs typeface="Roboto Mono"/>
                <a:sym typeface="Roboto Mono"/>
              </a:rPr>
              <a:t> process_single_item</a:t>
            </a:r>
            <a:r>
              <a:rPr lang="en" sz="1300">
                <a:solidFill>
                  <a:srgbClr val="F0F3F6"/>
                </a:solidFill>
                <a:latin typeface="Roboto Mono"/>
                <a:ea typeface="Roboto Mono"/>
                <a:cs typeface="Roboto Mono"/>
                <a:sym typeface="Roboto Mono"/>
              </a:rPr>
              <a:t>(item: chex.Array) -&gt; chex.Array:</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ADDCFF"/>
                </a:solidFill>
                <a:latin typeface="Roboto Mono"/>
                <a:ea typeface="Roboto Mono"/>
                <a:cs typeface="Roboto Mono"/>
                <a:sym typeface="Roboto Mono"/>
              </a:rPr>
              <a:t>  """Processes a single item (e.g., shape (10,))."""</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BDC4CC"/>
                </a:solidFill>
                <a:latin typeface="Roboto Mono"/>
                <a:ea typeface="Roboto Mono"/>
                <a:cs typeface="Roboto Mono"/>
                <a:sym typeface="Roboto Mono"/>
              </a:rPr>
              <a:t>  # Assert shape for a SINGLE item inside vmap's logic</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  chex.assert_shape(item, (</a:t>
            </a:r>
            <a:r>
              <a:rPr lang="en" sz="1300">
                <a:solidFill>
                  <a:srgbClr val="91CBFF"/>
                </a:solidFill>
                <a:latin typeface="Roboto Mono"/>
                <a:ea typeface="Roboto Mono"/>
                <a:cs typeface="Roboto Mono"/>
                <a:sym typeface="Roboto Mono"/>
              </a:rPr>
              <a:t>10</a:t>
            </a:r>
            <a:r>
              <a:rPr lang="en" sz="1300">
                <a:solidFill>
                  <a:srgbClr val="F0F3F6"/>
                </a:solidFill>
                <a:latin typeface="Roboto Mono"/>
                <a:ea typeface="Roboto Mono"/>
                <a:cs typeface="Roboto Mono"/>
                <a:sym typeface="Roboto Mono"/>
              </a:rPr>
              <a:t>,))</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  result </a:t>
            </a:r>
            <a:r>
              <a:rPr lang="en" sz="1300">
                <a:solidFill>
                  <a:srgbClr val="FF9492"/>
                </a:solidFill>
                <a:latin typeface="Roboto Mono"/>
                <a:ea typeface="Roboto Mono"/>
                <a:cs typeface="Roboto Mono"/>
                <a:sym typeface="Roboto Mono"/>
              </a:rPr>
              <a:t>=</a:t>
            </a:r>
            <a:r>
              <a:rPr lang="en" sz="1300">
                <a:solidFill>
                  <a:srgbClr val="F0F3F6"/>
                </a:solidFill>
                <a:latin typeface="Roboto Mono"/>
                <a:ea typeface="Roboto Mono"/>
                <a:cs typeface="Roboto Mono"/>
                <a:sym typeface="Roboto Mono"/>
              </a:rPr>
              <a:t> item </a:t>
            </a:r>
            <a:r>
              <a:rPr lang="en" sz="1300">
                <a:solidFill>
                  <a:srgbClr val="FF9492"/>
                </a:solidFill>
                <a:latin typeface="Roboto Mono"/>
                <a:ea typeface="Roboto Mono"/>
                <a:cs typeface="Roboto Mono"/>
                <a:sym typeface="Roboto Mono"/>
              </a:rPr>
              <a:t>*</a:t>
            </a:r>
            <a:r>
              <a:rPr lang="en" sz="1300">
                <a:solidFill>
                  <a:srgbClr val="91CBFF"/>
                </a:solidFill>
                <a:latin typeface="Roboto Mono"/>
                <a:ea typeface="Roboto Mono"/>
                <a:cs typeface="Roboto Mono"/>
                <a:sym typeface="Roboto Mono"/>
              </a:rPr>
              <a:t> 2.0</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  chex.assert_shape(result, (</a:t>
            </a:r>
            <a:r>
              <a:rPr lang="en" sz="1300">
                <a:solidFill>
                  <a:srgbClr val="91CBFF"/>
                </a:solidFill>
                <a:latin typeface="Roboto Mono"/>
                <a:ea typeface="Roboto Mono"/>
                <a:cs typeface="Roboto Mono"/>
                <a:sym typeface="Roboto Mono"/>
              </a:rPr>
              <a:t>10</a:t>
            </a:r>
            <a:r>
              <a:rPr lang="en" sz="1300">
                <a:solidFill>
                  <a:srgbClr val="F0F3F6"/>
                </a:solidFill>
                <a:latin typeface="Roboto Mono"/>
                <a:ea typeface="Roboto Mono"/>
                <a:cs typeface="Roboto Mono"/>
                <a:sym typeface="Roboto Mono"/>
              </a:rPr>
              <a:t>,)) </a:t>
            </a:r>
            <a:r>
              <a:rPr lang="en" sz="1300">
                <a:solidFill>
                  <a:srgbClr val="BDC4CC"/>
                </a:solidFill>
                <a:latin typeface="Roboto Mono"/>
                <a:ea typeface="Roboto Mono"/>
                <a:cs typeface="Roboto Mono"/>
                <a:sym typeface="Roboto Mono"/>
              </a:rPr>
              <a:t># Check single item output</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F9492"/>
                </a:solidFill>
                <a:latin typeface="Roboto Mono"/>
                <a:ea typeface="Roboto Mono"/>
                <a:cs typeface="Roboto Mono"/>
                <a:sym typeface="Roboto Mono"/>
              </a:rPr>
              <a:t>  return</a:t>
            </a:r>
            <a:r>
              <a:rPr lang="en" sz="1300">
                <a:solidFill>
                  <a:srgbClr val="F0F3F6"/>
                </a:solidFill>
                <a:latin typeface="Roboto Mono"/>
                <a:ea typeface="Roboto Mono"/>
                <a:cs typeface="Roboto Mono"/>
                <a:sym typeface="Roboto Mono"/>
              </a:rPr>
              <a:t> result</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BDC4CC"/>
                </a:solidFill>
                <a:latin typeface="Roboto Mono"/>
                <a:ea typeface="Roboto Mono"/>
                <a:cs typeface="Roboto Mono"/>
                <a:sym typeface="Roboto Mono"/>
              </a:rPr>
              <a:t># Vectorize the function</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process_batch </a:t>
            </a:r>
            <a:r>
              <a:rPr lang="en" sz="1300">
                <a:solidFill>
                  <a:srgbClr val="FF9492"/>
                </a:solidFill>
                <a:latin typeface="Roboto Mono"/>
                <a:ea typeface="Roboto Mono"/>
                <a:cs typeface="Roboto Mono"/>
                <a:sym typeface="Roboto Mono"/>
              </a:rPr>
              <a:t>=</a:t>
            </a:r>
            <a:r>
              <a:rPr lang="en" sz="1300">
                <a:solidFill>
                  <a:srgbClr val="F0F3F6"/>
                </a:solidFill>
                <a:latin typeface="Roboto Mono"/>
                <a:ea typeface="Roboto Mono"/>
                <a:cs typeface="Roboto Mono"/>
                <a:sym typeface="Roboto Mono"/>
              </a:rPr>
              <a:t> jax.vmap(process_single_item, </a:t>
            </a:r>
            <a:r>
              <a:rPr lang="en" sz="1300">
                <a:solidFill>
                  <a:srgbClr val="FFB757"/>
                </a:solidFill>
                <a:latin typeface="Roboto Mono"/>
                <a:ea typeface="Roboto Mono"/>
                <a:cs typeface="Roboto Mono"/>
                <a:sym typeface="Roboto Mono"/>
              </a:rPr>
              <a:t>in_axes</a:t>
            </a:r>
            <a:r>
              <a:rPr lang="en" sz="1300">
                <a:solidFill>
                  <a:srgbClr val="FF9492"/>
                </a:solidFill>
                <a:latin typeface="Roboto Mono"/>
                <a:ea typeface="Roboto Mono"/>
                <a:cs typeface="Roboto Mono"/>
                <a:sym typeface="Roboto Mono"/>
              </a:rPr>
              <a:t>=</a:t>
            </a:r>
            <a:r>
              <a:rPr lang="en" sz="1300">
                <a:solidFill>
                  <a:srgbClr val="91CBFF"/>
                </a:solidFill>
                <a:latin typeface="Roboto Mono"/>
                <a:ea typeface="Roboto Mono"/>
                <a:cs typeface="Roboto Mono"/>
                <a:sym typeface="Roboto Mono"/>
              </a:rPr>
              <a:t>0</a:t>
            </a:r>
            <a:r>
              <a:rPr lang="en" sz="1300">
                <a:solidFill>
                  <a:srgbClr val="F0F3F6"/>
                </a:solidFill>
                <a:latin typeface="Roboto Mono"/>
                <a:ea typeface="Roboto Mono"/>
                <a:cs typeface="Roboto Mono"/>
                <a:sym typeface="Roboto Mono"/>
              </a:rPr>
              <a:t>, </a:t>
            </a:r>
            <a:r>
              <a:rPr lang="en" sz="1300">
                <a:solidFill>
                  <a:srgbClr val="FFB757"/>
                </a:solidFill>
                <a:latin typeface="Roboto Mono"/>
                <a:ea typeface="Roboto Mono"/>
                <a:cs typeface="Roboto Mono"/>
                <a:sym typeface="Roboto Mono"/>
              </a:rPr>
              <a:t>out_axes</a:t>
            </a:r>
            <a:r>
              <a:rPr lang="en" sz="1300">
                <a:solidFill>
                  <a:srgbClr val="FF9492"/>
                </a:solidFill>
                <a:latin typeface="Roboto Mono"/>
                <a:ea typeface="Roboto Mono"/>
                <a:cs typeface="Roboto Mono"/>
                <a:sym typeface="Roboto Mono"/>
              </a:rPr>
              <a:t>=</a:t>
            </a:r>
            <a:r>
              <a:rPr lang="en" sz="1300">
                <a:solidFill>
                  <a:srgbClr val="91CBFF"/>
                </a:solidFill>
                <a:latin typeface="Roboto Mono"/>
                <a:ea typeface="Roboto Mono"/>
                <a:cs typeface="Roboto Mono"/>
                <a:sym typeface="Roboto Mono"/>
              </a:rPr>
              <a:t>0</a:t>
            </a:r>
            <a:r>
              <a:rPr lang="en" sz="1300">
                <a:solidFill>
                  <a:srgbClr val="F0F3F6"/>
                </a:solidFill>
                <a:latin typeface="Roboto Mono"/>
                <a:ea typeface="Roboto Mono"/>
                <a:cs typeface="Roboto Mono"/>
                <a:sym typeface="Roboto Mono"/>
              </a:rPr>
              <a:t>)</a:t>
            </a:r>
            <a:endParaRPr sz="1300">
              <a:solidFill>
                <a:srgbClr val="FF9492"/>
              </a:solidFill>
              <a:latin typeface="Roboto Mono"/>
              <a:ea typeface="Roboto Mono"/>
              <a:cs typeface="Roboto Mono"/>
              <a:sym typeface="Roboto Mono"/>
            </a:endParaRPr>
          </a:p>
        </p:txBody>
      </p:sp>
      <p:sp>
        <p:nvSpPr>
          <p:cNvPr id="961" name="Google Shape;961;p9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Multi-Level Validation with @jax.vmap</a:t>
            </a:r>
            <a:endParaRPr>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5" name="Shape 965"/>
        <p:cNvGrpSpPr/>
        <p:nvPr/>
      </p:nvGrpSpPr>
      <p:grpSpPr>
        <a:xfrm>
          <a:off x="0" y="0"/>
          <a:ext cx="0" cy="0"/>
          <a:chOff x="0" y="0"/>
          <a:chExt cx="0" cy="0"/>
        </a:xfrm>
      </p:grpSpPr>
      <p:sp>
        <p:nvSpPr>
          <p:cNvPr id="966" name="Google Shape;966;p99"/>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Example usage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key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jax.random.PRNGKey(</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batch_size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batch_input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jax.random.normal(key, (batch_size, </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Assert shape of the full BATCHED input BEFORE vmap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chex.assert_shape(batch_input, (batch_size, </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batch_output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process_batch(batch_input)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Assert shape of the full BATCHED output AFTER vmap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chex.assert_shape(batch_output, (batch_size, </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"Vmap assertion passed. Output 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batch_output.shape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67" name="Google Shape;967;p9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Multi-Level Validation with @jax.vmap</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p100"/>
          <p:cNvSpPr txBox="1"/>
          <p:nvPr>
            <p:ph idx="1" type="body"/>
          </p:nvPr>
        </p:nvSpPr>
        <p:spPr>
          <a:xfrm>
            <a:off x="344500" y="1142275"/>
            <a:ext cx="8090400" cy="780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lang="en" sz="1800"/>
              <a:t>When moving your </a:t>
            </a:r>
            <a:r>
              <a:rPr lang="en" sz="1800"/>
              <a:t>code to production, or initializing unit tests, you can enable or disable Chex assertions globally.</a:t>
            </a:r>
            <a:endParaRPr b="1" sz="1800"/>
          </a:p>
        </p:txBody>
      </p:sp>
      <p:sp>
        <p:nvSpPr>
          <p:cNvPr id="973" name="Google Shape;973;p10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Disabling Assertions</a:t>
            </a:r>
            <a:endParaRPr/>
          </a:p>
        </p:txBody>
      </p:sp>
      <p:sp>
        <p:nvSpPr>
          <p:cNvPr id="974" name="Google Shape;974;p100"/>
          <p:cNvSpPr txBox="1"/>
          <p:nvPr/>
        </p:nvSpPr>
        <p:spPr>
          <a:xfrm>
            <a:off x="458000" y="2086525"/>
            <a:ext cx="7966500" cy="2031900"/>
          </a:xfrm>
          <a:prstGeom prst="rect">
            <a:avLst/>
          </a:prstGeom>
          <a:solidFill>
            <a:srgbClr val="00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4DD0E1"/>
                </a:solidFill>
                <a:latin typeface="Roboto Mono"/>
                <a:ea typeface="Roboto Mono"/>
                <a:cs typeface="Roboto Mono"/>
                <a:sym typeface="Roboto Mono"/>
              </a:rPr>
              <a:t>import</a:t>
            </a:r>
            <a:r>
              <a:rPr lang="en" sz="1500">
                <a:solidFill>
                  <a:srgbClr val="ECEFF1"/>
                </a:solidFill>
                <a:latin typeface="Roboto Mono"/>
                <a:ea typeface="Roboto Mono"/>
                <a:cs typeface="Roboto Mono"/>
                <a:sym typeface="Roboto Mono"/>
              </a:rPr>
              <a:t> chex</a:t>
            </a:r>
            <a:endParaRPr sz="1500">
              <a:latin typeface="Roboto Mono"/>
              <a:ea typeface="Roboto Mono"/>
              <a:cs typeface="Roboto Mono"/>
              <a:sym typeface="Roboto Mono"/>
            </a:endParaRPr>
          </a:p>
          <a:p>
            <a:pPr indent="0" lvl="0" marL="0" rtl="0" algn="l">
              <a:spcBef>
                <a:spcPts val="0"/>
              </a:spcBef>
              <a:spcAft>
                <a:spcPts val="0"/>
              </a:spcAft>
              <a:buNone/>
            </a:pPr>
            <a:r>
              <a:t/>
            </a:r>
            <a:endParaRPr sz="1500">
              <a:latin typeface="Roboto Mono"/>
              <a:ea typeface="Roboto Mono"/>
              <a:cs typeface="Roboto Mono"/>
              <a:sym typeface="Roboto Mono"/>
            </a:endParaRPr>
          </a:p>
          <a:p>
            <a:pPr indent="0" lvl="0" marL="0" rtl="0" algn="l">
              <a:spcBef>
                <a:spcPts val="0"/>
              </a:spcBef>
              <a:spcAft>
                <a:spcPts val="0"/>
              </a:spcAft>
              <a:buNone/>
            </a:pPr>
            <a:r>
              <a:rPr lang="en" sz="1500">
                <a:solidFill>
                  <a:srgbClr val="F06292"/>
                </a:solidFill>
                <a:latin typeface="Roboto Mono"/>
                <a:ea typeface="Roboto Mono"/>
                <a:cs typeface="Roboto Mono"/>
                <a:sym typeface="Roboto Mono"/>
              </a:rPr>
              <a:t># Disable all Chex assertions</a:t>
            </a:r>
            <a:endParaRPr sz="1500">
              <a:latin typeface="Roboto Mono"/>
              <a:ea typeface="Roboto Mono"/>
              <a:cs typeface="Roboto Mono"/>
              <a:sym typeface="Roboto Mono"/>
            </a:endParaRPr>
          </a:p>
          <a:p>
            <a:pPr indent="0" lvl="0" marL="0" rtl="0" algn="l">
              <a:spcBef>
                <a:spcPts val="0"/>
              </a:spcBef>
              <a:spcAft>
                <a:spcPts val="0"/>
              </a:spcAft>
              <a:buNone/>
            </a:pPr>
            <a:r>
              <a:rPr lang="en" sz="1500">
                <a:solidFill>
                  <a:srgbClr val="ECEFF1"/>
                </a:solidFill>
                <a:latin typeface="Roboto Mono"/>
                <a:ea typeface="Roboto Mono"/>
                <a:cs typeface="Roboto Mono"/>
                <a:sym typeface="Roboto Mono"/>
              </a:rPr>
              <a:t>chex.disable_asserts()</a:t>
            </a:r>
            <a:endParaRPr sz="1500">
              <a:latin typeface="Roboto Mono"/>
              <a:ea typeface="Roboto Mono"/>
              <a:cs typeface="Roboto Mono"/>
              <a:sym typeface="Roboto Mono"/>
            </a:endParaRPr>
          </a:p>
          <a:p>
            <a:pPr indent="0" lvl="0" marL="0" rtl="0" algn="l">
              <a:spcBef>
                <a:spcPts val="0"/>
              </a:spcBef>
              <a:spcAft>
                <a:spcPts val="0"/>
              </a:spcAft>
              <a:buNone/>
            </a:pPr>
            <a:r>
              <a:t/>
            </a:r>
            <a:endParaRPr sz="1500">
              <a:latin typeface="Roboto Mono"/>
              <a:ea typeface="Roboto Mono"/>
              <a:cs typeface="Roboto Mono"/>
              <a:sym typeface="Roboto Mono"/>
            </a:endParaRPr>
          </a:p>
          <a:p>
            <a:pPr indent="0" lvl="0" marL="0" rtl="0" algn="l">
              <a:spcBef>
                <a:spcPts val="0"/>
              </a:spcBef>
              <a:spcAft>
                <a:spcPts val="0"/>
              </a:spcAft>
              <a:buNone/>
            </a:pPr>
            <a:r>
              <a:t/>
            </a:r>
            <a:endParaRPr sz="1500">
              <a:latin typeface="Roboto Mono"/>
              <a:ea typeface="Roboto Mono"/>
              <a:cs typeface="Roboto Mono"/>
              <a:sym typeface="Roboto Mono"/>
            </a:endParaRPr>
          </a:p>
          <a:p>
            <a:pPr indent="0" lvl="0" marL="0" rtl="0" algn="l">
              <a:spcBef>
                <a:spcPts val="0"/>
              </a:spcBef>
              <a:spcAft>
                <a:spcPts val="0"/>
              </a:spcAft>
              <a:buNone/>
            </a:pPr>
            <a:r>
              <a:rPr lang="en" sz="1500">
                <a:solidFill>
                  <a:srgbClr val="F06292"/>
                </a:solidFill>
                <a:latin typeface="Roboto Mono"/>
                <a:ea typeface="Roboto Mono"/>
                <a:cs typeface="Roboto Mono"/>
                <a:sym typeface="Roboto Mono"/>
              </a:rPr>
              <a:t># Re-enable Chex assertions</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ECEFF1"/>
                </a:solidFill>
                <a:latin typeface="Roboto Mono"/>
                <a:ea typeface="Roboto Mono"/>
                <a:cs typeface="Roboto Mono"/>
                <a:sym typeface="Roboto Mono"/>
              </a:rPr>
              <a:t>chex.enable_asserts()</a:t>
            </a:r>
            <a:endParaRPr sz="1500">
              <a:solidFill>
                <a:srgbClr val="80868B"/>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8" name="Shape 978"/>
        <p:cNvGrpSpPr/>
        <p:nvPr/>
      </p:nvGrpSpPr>
      <p:grpSpPr>
        <a:xfrm>
          <a:off x="0" y="0"/>
          <a:ext cx="0" cy="0"/>
          <a:chOff x="0" y="0"/>
          <a:chExt cx="0" cy="0"/>
        </a:xfrm>
      </p:grpSpPr>
      <p:sp>
        <p:nvSpPr>
          <p:cNvPr id="979" name="Google Shape;979;p101"/>
          <p:cNvSpPr txBox="1"/>
          <p:nvPr>
            <p:ph type="title"/>
          </p:nvPr>
        </p:nvSpPr>
        <p:spPr>
          <a:xfrm>
            <a:off x="962188" y="2048788"/>
            <a:ext cx="7877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400">
                <a:latin typeface="Roboto"/>
                <a:ea typeface="Roboto"/>
                <a:cs typeface="Roboto"/>
                <a:sym typeface="Roboto"/>
              </a:rPr>
              <a:t>Checking Runtime Values Inside JIT: @</a:t>
            </a:r>
            <a:r>
              <a:rPr lang="en" sz="2400">
                <a:latin typeface="Roboto Mono Medium"/>
                <a:ea typeface="Roboto Mono Medium"/>
                <a:cs typeface="Roboto Mono Medium"/>
                <a:sym typeface="Roboto Mono Medium"/>
              </a:rPr>
              <a:t>chex.chexify</a:t>
            </a:r>
            <a:endParaRPr sz="2400">
              <a:latin typeface="Roboto Mono Medium"/>
              <a:ea typeface="Roboto Mono Medium"/>
              <a:cs typeface="Roboto Mono Medium"/>
              <a:sym typeface="Roboto Mono Medium"/>
            </a:endParaRPr>
          </a:p>
        </p:txBody>
      </p:sp>
      <p:sp>
        <p:nvSpPr>
          <p:cNvPr id="980" name="Google Shape;980;p101"/>
          <p:cNvSpPr txBox="1"/>
          <p:nvPr/>
        </p:nvSpPr>
        <p:spPr>
          <a:xfrm>
            <a:off x="962200" y="2701375"/>
            <a:ext cx="7463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FFFFFF"/>
                </a:solidFill>
                <a:latin typeface="Roboto"/>
                <a:ea typeface="Roboto"/>
                <a:cs typeface="Roboto"/>
                <a:sym typeface="Roboto"/>
              </a:rPr>
              <a:t>Warning: @chex.chexify currently does not work in a Colab notebook</a:t>
            </a:r>
            <a:endParaRPr sz="1600">
              <a:solidFill>
                <a:srgbClr val="FFFFFF"/>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 name="Shape 984"/>
        <p:cNvGrpSpPr/>
        <p:nvPr/>
      </p:nvGrpSpPr>
      <p:grpSpPr>
        <a:xfrm>
          <a:off x="0" y="0"/>
          <a:ext cx="0" cy="0"/>
          <a:chOff x="0" y="0"/>
          <a:chExt cx="0" cy="0"/>
        </a:xfrm>
      </p:grpSpPr>
      <p:sp>
        <p:nvSpPr>
          <p:cNvPr id="985" name="Google Shape;985;p102"/>
          <p:cNvSpPr txBox="1"/>
          <p:nvPr>
            <p:ph idx="1" type="body"/>
          </p:nvPr>
        </p:nvSpPr>
        <p:spPr>
          <a:xfrm>
            <a:off x="344500" y="1191375"/>
            <a:ext cx="8397000" cy="2311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@jax.jit</a:t>
            </a:r>
            <a:r>
              <a:rPr lang="en" sz="1800"/>
              <a:t> first traces functions with </a:t>
            </a:r>
            <a:r>
              <a:rPr b="1" lang="en" sz="1800"/>
              <a:t>abstract values</a:t>
            </a:r>
            <a:r>
              <a:rPr lang="en" sz="1800"/>
              <a:t> (Tracers) representing shapes/dtypes, not concrete data.</a:t>
            </a:r>
            <a:endParaRPr sz="1800"/>
          </a:p>
          <a:p>
            <a:pPr indent="-342900" lvl="0" marL="457200" rtl="0" algn="l">
              <a:lnSpc>
                <a:spcPct val="115000"/>
              </a:lnSpc>
              <a:spcBef>
                <a:spcPts val="1000"/>
              </a:spcBef>
              <a:spcAft>
                <a:spcPts val="0"/>
              </a:spcAft>
              <a:buSzPts val="1800"/>
              <a:buChar char="●"/>
            </a:pPr>
            <a:r>
              <a:rPr lang="en" sz="1800"/>
              <a:t>Python control flow based on </a:t>
            </a:r>
            <a:r>
              <a:rPr b="1" lang="en" sz="1800"/>
              <a:t>concrete values</a:t>
            </a:r>
            <a:r>
              <a:rPr lang="en" sz="1800"/>
              <a:t> (e.g., </a:t>
            </a:r>
            <a:r>
              <a:rPr lang="en" sz="1800">
                <a:latin typeface="Roboto Mono Medium"/>
                <a:ea typeface="Roboto Mono Medium"/>
                <a:cs typeface="Roboto Mono Medium"/>
                <a:sym typeface="Roboto Mono Medium"/>
              </a:rPr>
              <a:t>if jnp.all(x &gt; 0): ...</a:t>
            </a:r>
            <a:r>
              <a:rPr lang="en" sz="1800"/>
              <a:t> or </a:t>
            </a:r>
            <a:r>
              <a:rPr lang="en" sz="1800">
                <a:latin typeface="Roboto Mono Medium"/>
                <a:ea typeface="Roboto Mono Medium"/>
                <a:cs typeface="Roboto Mono Medium"/>
                <a:sym typeface="Roboto Mono Medium"/>
              </a:rPr>
              <a:t>assert jnp.sum(x) &lt; 10</a:t>
            </a:r>
            <a:r>
              <a:rPr lang="en" sz="1800"/>
              <a:t>) causes errors during tracing because the condition's outcome isn't known abstractly.</a:t>
            </a:r>
            <a:endParaRPr sz="1800"/>
          </a:p>
          <a:p>
            <a:pPr indent="-342900" lvl="0" marL="457200" rtl="0" algn="l">
              <a:lnSpc>
                <a:spcPct val="115000"/>
              </a:lnSpc>
              <a:spcBef>
                <a:spcPts val="1000"/>
              </a:spcBef>
              <a:spcAft>
                <a:spcPts val="1000"/>
              </a:spcAft>
              <a:buSzPts val="1800"/>
              <a:buChar char="●"/>
            </a:pPr>
            <a:r>
              <a:rPr lang="en" sz="1800"/>
              <a:t>JAX needs to determine a single execution path to compile.</a:t>
            </a:r>
            <a:endParaRPr sz="1800"/>
          </a:p>
        </p:txBody>
      </p:sp>
      <p:sp>
        <p:nvSpPr>
          <p:cNvPr id="986" name="Google Shape;986;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Challenge: Checking Values Inside </a:t>
            </a:r>
            <a:r>
              <a:rPr lang="en">
                <a:latin typeface="Roboto Mono Medium"/>
                <a:ea typeface="Roboto Mono Medium"/>
                <a:cs typeface="Roboto Mono Medium"/>
                <a:sym typeface="Roboto Mono Medium"/>
              </a:rPr>
              <a:t>@jax.jit</a:t>
            </a:r>
            <a:endParaRPr>
              <a:latin typeface="Roboto Mono Medium"/>
              <a:ea typeface="Roboto Mono Medium"/>
              <a:cs typeface="Roboto Mono Medium"/>
              <a:sym typeface="Roboto Mono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103"/>
          <p:cNvSpPr txBox="1"/>
          <p:nvPr>
            <p:ph idx="1" type="body"/>
          </p:nvPr>
        </p:nvSpPr>
        <p:spPr>
          <a:xfrm>
            <a:off x="344500" y="1191375"/>
            <a:ext cx="8078700" cy="3523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A function </a:t>
            </a:r>
            <a:r>
              <a:rPr b="1" lang="en" sz="1800"/>
              <a:t>decorator</a:t>
            </a:r>
            <a:r>
              <a:rPr lang="en" sz="1800"/>
              <a:t>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b="1" lang="en" sz="1800"/>
              <a:t>Enables runtime value checking</a:t>
            </a:r>
            <a:r>
              <a:rPr lang="en" sz="1800"/>
              <a:t> inside JAX-transformed functions (</a:t>
            </a:r>
            <a:r>
              <a:rPr lang="en" sz="1800">
                <a:latin typeface="Roboto Mono Medium"/>
                <a:ea typeface="Roboto Mono Medium"/>
                <a:cs typeface="Roboto Mono Medium"/>
                <a:sym typeface="Roboto Mono Medium"/>
              </a:rPr>
              <a:t>jit(), vmap(), shard_map()</a:t>
            </a:r>
            <a:r>
              <a:rPr lang="en" sz="1800"/>
              <a:t>).</a:t>
            </a:r>
            <a:endParaRPr sz="1800"/>
          </a:p>
          <a:p>
            <a:pPr indent="0" lvl="0" marL="0" rtl="0" algn="l">
              <a:lnSpc>
                <a:spcPct val="115000"/>
              </a:lnSpc>
              <a:spcBef>
                <a:spcPts val="1000"/>
              </a:spcBef>
              <a:spcAft>
                <a:spcPts val="0"/>
              </a:spcAft>
              <a:buNone/>
            </a:pPr>
            <a:r>
              <a:rPr lang="en" sz="1800"/>
              <a:t>How it works:</a:t>
            </a:r>
            <a:endParaRPr sz="1800"/>
          </a:p>
          <a:p>
            <a:pPr indent="-342900" lvl="0" marL="457200" rtl="0" algn="l">
              <a:lnSpc>
                <a:spcPct val="115000"/>
              </a:lnSpc>
              <a:spcBef>
                <a:spcPts val="1000"/>
              </a:spcBef>
              <a:spcAft>
                <a:spcPts val="0"/>
              </a:spcAft>
              <a:buSzPts val="1800"/>
              <a:buAutoNum type="arabicPeriod"/>
            </a:pPr>
            <a:r>
              <a:rPr lang="en" sz="1800"/>
              <a:t>Traces the function normally for JAX compilation (ignoring value-based Python checks).</a:t>
            </a:r>
            <a:endParaRPr sz="1800"/>
          </a:p>
          <a:p>
            <a:pPr indent="-342900" lvl="0" marL="457200" rtl="0" algn="l">
              <a:lnSpc>
                <a:spcPct val="115000"/>
              </a:lnSpc>
              <a:spcBef>
                <a:spcPts val="1000"/>
              </a:spcBef>
              <a:spcAft>
                <a:spcPts val="0"/>
              </a:spcAft>
              <a:buSzPts val="1800"/>
              <a:buAutoNum type="arabicPeriod"/>
            </a:pPr>
            <a:r>
              <a:rPr lang="en" sz="1800"/>
              <a:t>During actual runtime execution (when concrete values are available), it allows </a:t>
            </a:r>
            <a:r>
              <a:rPr lang="en" sz="1800"/>
              <a:t>Chex </a:t>
            </a:r>
            <a:r>
              <a:rPr lang="en" sz="1800">
                <a:latin typeface="Roboto Mono Medium"/>
                <a:ea typeface="Roboto Mono Medium"/>
                <a:cs typeface="Roboto Mono Medium"/>
                <a:sym typeface="Roboto Mono Medium"/>
              </a:rPr>
              <a:t>assert</a:t>
            </a:r>
            <a:r>
              <a:rPr lang="en" sz="1800"/>
              <a:t> statements (</a:t>
            </a:r>
            <a:r>
              <a:rPr lang="en" sz="1800">
                <a:latin typeface="Roboto Mono Medium"/>
                <a:ea typeface="Roboto Mono Medium"/>
                <a:cs typeface="Roboto Mono Medium"/>
                <a:sym typeface="Roboto Mono Medium"/>
              </a:rPr>
              <a:t>assert_trees_all_close(), assert_tree_finite()</a:t>
            </a:r>
            <a:r>
              <a:rPr lang="en" sz="1800"/>
              <a:t> etc.)</a:t>
            </a:r>
            <a:r>
              <a:rPr lang="en" sz="1800"/>
              <a:t> based on </a:t>
            </a:r>
            <a:r>
              <a:rPr b="1" lang="en" sz="1800"/>
              <a:t>tensor values</a:t>
            </a:r>
            <a:r>
              <a:rPr lang="en" sz="1800"/>
              <a:t> to execute.</a:t>
            </a:r>
            <a:endParaRPr sz="1800"/>
          </a:p>
        </p:txBody>
      </p:sp>
      <p:sp>
        <p:nvSpPr>
          <p:cNvPr id="992" name="Google Shape;992;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Solution: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 name="Shape 996"/>
        <p:cNvGrpSpPr/>
        <p:nvPr/>
      </p:nvGrpSpPr>
      <p:grpSpPr>
        <a:xfrm>
          <a:off x="0" y="0"/>
          <a:ext cx="0" cy="0"/>
          <a:chOff x="0" y="0"/>
          <a:chExt cx="0" cy="0"/>
        </a:xfrm>
      </p:grpSpPr>
      <p:sp>
        <p:nvSpPr>
          <p:cNvPr id="997" name="Google Shape;997;p104"/>
          <p:cNvSpPr txBox="1"/>
          <p:nvPr>
            <p:ph idx="1" type="body"/>
          </p:nvPr>
        </p:nvSpPr>
        <p:spPr>
          <a:xfrm>
            <a:off x="344500" y="1191375"/>
            <a:ext cx="8078700" cy="1674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Key Distinction:</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chex.assert_shape/type/rank</a:t>
            </a:r>
            <a:r>
              <a:rPr lang="en" sz="1800"/>
              <a:t>: Check properties compatible with JAX tracing. Efficient.</a:t>
            </a:r>
            <a:endParaRPr sz="1800"/>
          </a:p>
          <a:p>
            <a:pPr indent="-342900" lvl="0" marL="457200" rtl="0" algn="l">
              <a:lnSpc>
                <a:spcPct val="115000"/>
              </a:lnSpc>
              <a:spcBef>
                <a:spcPts val="1000"/>
              </a:spcBef>
              <a:spcAft>
                <a:spcPts val="0"/>
              </a:spcAft>
              <a:buSzPts val="1800"/>
              <a:buChar char="●"/>
            </a:pPr>
            <a:r>
              <a:rPr b="1" lang="en" sz="1800"/>
              <a:t>Primarily a debugging tool.</a:t>
            </a:r>
            <a:endParaRPr b="1" sz="1800"/>
          </a:p>
        </p:txBody>
      </p:sp>
      <p:sp>
        <p:nvSpPr>
          <p:cNvPr id="998" name="Google Shape;998;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Solution: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2" name="Shape 1002"/>
        <p:cNvGrpSpPr/>
        <p:nvPr/>
      </p:nvGrpSpPr>
      <p:grpSpPr>
        <a:xfrm>
          <a:off x="0" y="0"/>
          <a:ext cx="0" cy="0"/>
          <a:chOff x="0" y="0"/>
          <a:chExt cx="0" cy="0"/>
        </a:xfrm>
      </p:grpSpPr>
      <p:sp>
        <p:nvSpPr>
          <p:cNvPr id="1003" name="Google Shape;1003;p105"/>
          <p:cNvSpPr txBox="1"/>
          <p:nvPr/>
        </p:nvSpPr>
        <p:spPr>
          <a:xfrm>
            <a:off x="375525" y="933125"/>
            <a:ext cx="83526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jax.numpy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chex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@chex.chexify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check_finite_output</a:t>
            </a:r>
            <a:r>
              <a:rPr lang="en" sz="1200">
                <a:solidFill>
                  <a:srgbClr val="F0F3F6"/>
                </a:solidFill>
                <a:latin typeface="Roboto Mono"/>
                <a:ea typeface="Roboto Mono"/>
                <a:cs typeface="Roboto Mono"/>
                <a:sym typeface="Roboto Mono"/>
              </a:rPr>
              <a:t>(x):</a:t>
            </a:r>
            <a:endParaRPr sz="12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These value assertions work inside jit because of</a:t>
            </a:r>
            <a:r>
              <a:rPr lang="en" sz="1200">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chex.chexify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a:t>
            </a:r>
            <a:r>
              <a:rPr lang="en" sz="1200">
                <a:solidFill>
                  <a:srgbClr val="F0F3F6"/>
                </a:solidFill>
                <a:latin typeface="Roboto Mono"/>
                <a:ea typeface="Roboto Mono"/>
                <a:cs typeface="Roboto Mono"/>
                <a:sym typeface="Roboto Mono"/>
              </a:rPr>
              <a:t>chex.assert_tree_all_finite(x)</a:t>
            </a:r>
            <a:endParaRPr sz="12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a:t>
            </a:r>
            <a:r>
              <a:rPr lang="en" sz="1200">
                <a:solidFill>
                  <a:srgbClr val="F0F3F6"/>
                </a:solidFill>
                <a:latin typeface="Roboto Mono"/>
                <a:ea typeface="Roboto Mono"/>
                <a:cs typeface="Roboto Mono"/>
                <a:sym typeface="Roboto Mono"/>
              </a:rPr>
              <a:t>chex.assert_tree_all_finite(y)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1004" name="Google Shape;1004;p10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chex.chexify for Value Checks</a:t>
            </a:r>
            <a:endParaRPr>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8" name="Shape 1008"/>
        <p:cNvGrpSpPr/>
        <p:nvPr/>
      </p:nvGrpSpPr>
      <p:grpSpPr>
        <a:xfrm>
          <a:off x="0" y="0"/>
          <a:ext cx="0" cy="0"/>
          <a:chOff x="0" y="0"/>
          <a:chExt cx="0" cy="0"/>
        </a:xfrm>
      </p:grpSpPr>
      <p:sp>
        <p:nvSpPr>
          <p:cNvPr id="1009" name="Google Shape;1009;p106"/>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Example usage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err, result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check_finite_output(jnp.array([</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chex.block_until_chexify_assertions_complete()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'Finite call ok'</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try</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err_nan, result_nan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check_finite_output(jnp.array([</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 jnp.nan]))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chex.block_until_chexify_assertions_complete()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except</a:t>
            </a:r>
            <a:r>
              <a:rPr lang="en" sz="1200">
                <a:solidFill>
                  <a:srgbClr val="91CBFF"/>
                </a:solidFill>
                <a:latin typeface="Roboto Mono"/>
                <a:ea typeface="Roboto Mono"/>
                <a:cs typeface="Roboto Mono"/>
                <a:sym typeface="Roboto Mono"/>
              </a:rPr>
              <a:t> Exception</a:t>
            </a:r>
            <a:r>
              <a:rPr lang="en" sz="1200">
                <a:solidFill>
                  <a:srgbClr val="FF9492"/>
                </a:solidFill>
                <a:latin typeface="Roboto Mono"/>
                <a:ea typeface="Roboto Mono"/>
                <a:cs typeface="Roboto Mono"/>
                <a:sym typeface="Roboto Mono"/>
              </a:rPr>
              <a:t> as</a:t>
            </a:r>
            <a:r>
              <a:rPr lang="en" sz="1200">
                <a:solidFill>
                  <a:srgbClr val="F0F3F6"/>
                </a:solidFill>
                <a:latin typeface="Roboto Mono"/>
                <a:ea typeface="Roboto Mono"/>
                <a:cs typeface="Roboto Mono"/>
                <a:sym typeface="Roboto Mono"/>
              </a:rPr>
              <a:t> 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'Oops, exception: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str</a:t>
            </a:r>
            <a:r>
              <a:rPr lang="en" sz="1200">
                <a:solidFill>
                  <a:srgbClr val="F0F3F6"/>
                </a:solidFill>
                <a:latin typeface="Roboto Mono"/>
                <a:ea typeface="Roboto Mono"/>
                <a:cs typeface="Roboto Mono"/>
                <a:sym typeface="Roboto Mono"/>
              </a:rPr>
              <a:t>(e)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Print the error message</a:t>
            </a:r>
            <a:endParaRPr sz="1200">
              <a:solidFill>
                <a:srgbClr val="FF9492"/>
              </a:solidFill>
              <a:latin typeface="Roboto Mono"/>
              <a:ea typeface="Roboto Mono"/>
              <a:cs typeface="Roboto Mono"/>
              <a:sym typeface="Roboto Mono"/>
            </a:endParaRPr>
          </a:p>
        </p:txBody>
      </p:sp>
      <p:sp>
        <p:nvSpPr>
          <p:cNvPr id="1010" name="Google Shape;1010;p10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chex.chexify for Value Checks</a:t>
            </a:r>
            <a:endParaRPr>
              <a:solidFill>
                <a:schemeClr val="lt2"/>
              </a:solidFill>
            </a:endParaRPr>
          </a:p>
        </p:txBody>
      </p:sp>
      <p:sp>
        <p:nvSpPr>
          <p:cNvPr id="1011" name="Google Shape;1011;p106"/>
          <p:cNvSpPr txBox="1"/>
          <p:nvPr/>
        </p:nvSpPr>
        <p:spPr>
          <a:xfrm>
            <a:off x="395700" y="3863275"/>
            <a:ext cx="8352600" cy="861900"/>
          </a:xfrm>
          <a:prstGeom prst="rect">
            <a:avLst/>
          </a:prstGeom>
          <a:solidFill>
            <a:schemeClr val="lt2"/>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chemeClr val="dk1"/>
                </a:solidFill>
                <a:latin typeface="Roboto Mono"/>
                <a:ea typeface="Roboto Mono"/>
                <a:cs typeface="Roboto Mono"/>
                <a:sym typeface="Roboto Mono"/>
              </a:rPr>
              <a:t>Finite call ok</a:t>
            </a:r>
            <a:endParaRPr sz="1100">
              <a:solidFill>
                <a:schemeClr val="dk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chemeClr val="dk1"/>
                </a:solidFill>
                <a:latin typeface="Roboto Mono"/>
                <a:ea typeface="Roboto Mono"/>
                <a:cs typeface="Roboto Mono"/>
                <a:sym typeface="Roboto Mono"/>
              </a:rPr>
              <a:t>Oops, exception: [Chex] chexify assertion 'assert_tree_all_finite' failed: Tree contains non-finite value: nan.</a:t>
            </a:r>
            <a:endParaRPr sz="1100">
              <a:solidFill>
                <a:schemeClr val="dk1"/>
              </a:solidFill>
              <a:latin typeface="Roboto Mono"/>
              <a:ea typeface="Roboto Mono"/>
              <a:cs typeface="Roboto Mono"/>
              <a:sym typeface="Roboto Mon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Enhancing Reliability</a:t>
            </a:r>
            <a:r>
              <a:rPr lang="en"/>
              <a:t>: </a:t>
            </a:r>
            <a:r>
              <a:rPr lang="en" sz="2400"/>
              <a:t>Integrating Chex with JAX and Flax NNX</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Building More Robust High-Performance Applications</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5" name="Shape 1015"/>
        <p:cNvGrpSpPr/>
        <p:nvPr/>
      </p:nvGrpSpPr>
      <p:grpSpPr>
        <a:xfrm>
          <a:off x="0" y="0"/>
          <a:ext cx="0" cy="0"/>
          <a:chOff x="0" y="0"/>
          <a:chExt cx="0" cy="0"/>
        </a:xfrm>
      </p:grpSpPr>
      <p:sp>
        <p:nvSpPr>
          <p:cNvPr id="1016" name="Google Shape;1016;p107"/>
          <p:cNvSpPr txBox="1"/>
          <p:nvPr>
            <p:ph idx="1" type="body"/>
          </p:nvPr>
        </p:nvSpPr>
        <p:spPr>
          <a:xfrm>
            <a:off x="344500" y="1191375"/>
            <a:ext cx="8078700" cy="2758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When to Use </a:t>
            </a:r>
            <a:r>
              <a:rPr lang="en" sz="1800">
                <a:latin typeface="Roboto Mono Medium"/>
                <a:ea typeface="Roboto Mono Medium"/>
                <a:cs typeface="Roboto Mono Medium"/>
                <a:sym typeface="Roboto Mono Medium"/>
              </a:rPr>
              <a:t>@chex.chexify</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Debugging</a:t>
            </a:r>
            <a:r>
              <a:rPr lang="en" sz="1800"/>
              <a:t>: Add temporary checks for complex invariants based on values inside </a:t>
            </a:r>
            <a:r>
              <a:rPr lang="en" sz="1800">
                <a:latin typeface="Roboto Mono Medium"/>
                <a:ea typeface="Roboto Mono Medium"/>
                <a:cs typeface="Roboto Mono Medium"/>
                <a:sym typeface="Roboto Mono Medium"/>
              </a:rPr>
              <a:t>jit(), vmap(), shard_map()</a:t>
            </a:r>
            <a:r>
              <a:rPr lang="en" sz="1800"/>
              <a:t>.</a:t>
            </a:r>
            <a:endParaRPr sz="1800"/>
          </a:p>
          <a:p>
            <a:pPr indent="-342900" lvl="0" marL="457200" rtl="0" algn="l">
              <a:lnSpc>
                <a:spcPct val="115000"/>
              </a:lnSpc>
              <a:spcBef>
                <a:spcPts val="1000"/>
              </a:spcBef>
              <a:spcAft>
                <a:spcPts val="0"/>
              </a:spcAft>
              <a:buSzPts val="1800"/>
              <a:buChar char="●"/>
            </a:pPr>
            <a:r>
              <a:rPr b="1" lang="en" sz="1800"/>
              <a:t>Verifying Intermediate Results</a:t>
            </a:r>
            <a:r>
              <a:rPr lang="en" sz="1800"/>
              <a:t>: Ensure calculations within a transformed function meet specific numerical criteria (e.g., positivity, bounds, non-NaN).</a:t>
            </a:r>
            <a:endParaRPr sz="1800"/>
          </a:p>
          <a:p>
            <a:pPr indent="-342900" lvl="0" marL="457200" rtl="0" algn="l">
              <a:lnSpc>
                <a:spcPct val="115000"/>
              </a:lnSpc>
              <a:spcBef>
                <a:spcPts val="1000"/>
              </a:spcBef>
              <a:spcAft>
                <a:spcPts val="1000"/>
              </a:spcAft>
              <a:buSzPts val="1800"/>
              <a:buChar char="●"/>
            </a:pPr>
            <a:r>
              <a:rPr b="1" lang="en" sz="1800"/>
              <a:t>Testing</a:t>
            </a:r>
            <a:r>
              <a:rPr lang="en" sz="1800"/>
              <a:t>: Validate internal algorithm states during tests.</a:t>
            </a:r>
            <a:endParaRPr sz="1800"/>
          </a:p>
        </p:txBody>
      </p:sp>
      <p:sp>
        <p:nvSpPr>
          <p:cNvPr id="1017" name="Google Shape;1017;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Caveats -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108"/>
          <p:cNvSpPr txBox="1"/>
          <p:nvPr>
            <p:ph idx="1" type="body"/>
          </p:nvPr>
        </p:nvSpPr>
        <p:spPr>
          <a:xfrm>
            <a:off x="344500" y="1038975"/>
            <a:ext cx="8078700" cy="384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Caveats:</a:t>
            </a:r>
            <a:endParaRPr sz="1800"/>
          </a:p>
          <a:p>
            <a:pPr indent="-342900" lvl="0" marL="457200" rtl="0" algn="l">
              <a:lnSpc>
                <a:spcPct val="115000"/>
              </a:lnSpc>
              <a:spcBef>
                <a:spcPts val="1000"/>
              </a:spcBef>
              <a:spcAft>
                <a:spcPts val="0"/>
              </a:spcAft>
              <a:buSzPts val="1800"/>
              <a:buChar char="●"/>
            </a:pPr>
            <a:r>
              <a:rPr b="1" lang="en" sz="1800"/>
              <a:t>Doesn’t currently work in Colab.</a:t>
            </a:r>
            <a:endParaRPr b="1" sz="1800"/>
          </a:p>
          <a:p>
            <a:pPr indent="-342900" lvl="0" marL="457200" rtl="0" algn="l">
              <a:lnSpc>
                <a:spcPct val="115000"/>
              </a:lnSpc>
              <a:spcBef>
                <a:spcPts val="1000"/>
              </a:spcBef>
              <a:spcAft>
                <a:spcPts val="0"/>
              </a:spcAft>
              <a:buSzPts val="1800"/>
              <a:buChar char="●"/>
            </a:pPr>
            <a:r>
              <a:rPr b="1" lang="en" sz="1800"/>
              <a:t>Performance Overhead</a:t>
            </a:r>
            <a:r>
              <a:rPr lang="en" sz="1800"/>
              <a:t>: The potential double execution (trace + runtime) makes it significantly slower than standard Chex assertions. </a:t>
            </a:r>
            <a:r>
              <a:rPr b="1" lang="en" sz="1800"/>
              <a:t>Not suitable for performance-critical production code</a:t>
            </a:r>
            <a:r>
              <a:rPr lang="en" sz="1800"/>
              <a:t>.</a:t>
            </a:r>
            <a:endParaRPr sz="1800"/>
          </a:p>
          <a:p>
            <a:pPr indent="-342900" lvl="0" marL="457200" rtl="0" algn="l">
              <a:lnSpc>
                <a:spcPct val="115000"/>
              </a:lnSpc>
              <a:spcBef>
                <a:spcPts val="1000"/>
              </a:spcBef>
              <a:spcAft>
                <a:spcPts val="0"/>
              </a:spcAft>
              <a:buSzPts val="1800"/>
              <a:buChar char="●"/>
            </a:pPr>
            <a:r>
              <a:rPr b="1" lang="en" sz="1800"/>
              <a:t>Debugging Aid</a:t>
            </a:r>
            <a:r>
              <a:rPr lang="en" sz="1800"/>
              <a:t>: Primarily intended for finding bugs during development, not for permanent validation in deployment.</a:t>
            </a:r>
            <a:endParaRPr sz="1800"/>
          </a:p>
          <a:p>
            <a:pPr indent="-342900" lvl="0" marL="457200" rtl="0" algn="l">
              <a:lnSpc>
                <a:spcPct val="115000"/>
              </a:lnSpc>
              <a:spcBef>
                <a:spcPts val="1000"/>
              </a:spcBef>
              <a:spcAft>
                <a:spcPts val="1000"/>
              </a:spcAft>
              <a:buSzPts val="1800"/>
              <a:buChar char="●"/>
            </a:pPr>
            <a:r>
              <a:rPr b="1" lang="en" sz="1800"/>
              <a:t>Complements Assertions</a:t>
            </a:r>
            <a:r>
              <a:rPr lang="en" sz="1800"/>
              <a:t>: Use </a:t>
            </a:r>
            <a:r>
              <a:rPr lang="en" sz="1800">
                <a:latin typeface="Roboto Mono Medium"/>
                <a:ea typeface="Roboto Mono Medium"/>
                <a:cs typeface="Roboto Mono Medium"/>
                <a:sym typeface="Roboto Mono Medium"/>
              </a:rPr>
              <a:t>chex.assert_shape/type</a:t>
            </a:r>
            <a:r>
              <a:rPr lang="en" sz="1800"/>
              <a:t> for standard property checks; use </a:t>
            </a:r>
            <a:r>
              <a:rPr lang="en" sz="1800">
                <a:latin typeface="Roboto Mono Medium"/>
                <a:ea typeface="Roboto Mono Medium"/>
                <a:cs typeface="Roboto Mono Medium"/>
                <a:sym typeface="Roboto Mono Medium"/>
              </a:rPr>
              <a:t>@chex.chexify</a:t>
            </a:r>
            <a:r>
              <a:rPr lang="en" sz="1800"/>
              <a:t> for specific </a:t>
            </a:r>
            <a:r>
              <a:rPr b="1" lang="en" sz="1800"/>
              <a:t>value-based</a:t>
            </a:r>
            <a:r>
              <a:rPr lang="en" sz="1800"/>
              <a:t> logic checks when needed for debugging.</a:t>
            </a:r>
            <a:endParaRPr sz="1800"/>
          </a:p>
        </p:txBody>
      </p:sp>
      <p:sp>
        <p:nvSpPr>
          <p:cNvPr id="1023" name="Google Shape;1023;p10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Caveats -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7" name="Shape 1027"/>
        <p:cNvGrpSpPr/>
        <p:nvPr/>
      </p:nvGrpSpPr>
      <p:grpSpPr>
        <a:xfrm>
          <a:off x="0" y="0"/>
          <a:ext cx="0" cy="0"/>
          <a:chOff x="0" y="0"/>
          <a:chExt cx="0" cy="0"/>
        </a:xfrm>
      </p:grpSpPr>
      <p:sp>
        <p:nvSpPr>
          <p:cNvPr id="1028" name="Google Shape;1028;p109"/>
          <p:cNvSpPr txBox="1"/>
          <p:nvPr>
            <p:ph type="title"/>
          </p:nvPr>
        </p:nvSpPr>
        <p:spPr>
          <a:xfrm>
            <a:off x="962188" y="2048788"/>
            <a:ext cx="7877100" cy="974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400">
                <a:latin typeface="Roboto"/>
                <a:ea typeface="Roboto"/>
                <a:cs typeface="Roboto"/>
                <a:sym typeface="Roboto"/>
              </a:rPr>
              <a:t>Debugging Performance:</a:t>
            </a:r>
            <a:endParaRPr sz="2400">
              <a:latin typeface="Roboto"/>
              <a:ea typeface="Roboto"/>
              <a:cs typeface="Roboto"/>
              <a:sym typeface="Roboto"/>
            </a:endParaRPr>
          </a:p>
          <a:p>
            <a:pPr indent="0" lvl="0" marL="0" rtl="0" algn="l">
              <a:spcBef>
                <a:spcPts val="1000"/>
              </a:spcBef>
              <a:spcAft>
                <a:spcPts val="0"/>
              </a:spcAft>
              <a:buNone/>
            </a:pPr>
            <a:r>
              <a:rPr lang="en" sz="1900">
                <a:latin typeface="Roboto"/>
                <a:ea typeface="Roboto"/>
                <a:cs typeface="Roboto"/>
                <a:sym typeface="Roboto"/>
              </a:rPr>
              <a:t>Detecting Recompilation with </a:t>
            </a:r>
            <a:r>
              <a:rPr lang="en" sz="1900">
                <a:latin typeface="Roboto Mono Medium"/>
                <a:ea typeface="Roboto Mono Medium"/>
                <a:cs typeface="Roboto Mono Medium"/>
                <a:sym typeface="Roboto Mono Medium"/>
              </a:rPr>
              <a:t>@chex.assert_max_traces()</a:t>
            </a:r>
            <a:endParaRPr sz="1900">
              <a:latin typeface="Roboto Mono Medium"/>
              <a:ea typeface="Roboto Mono Medium"/>
              <a:cs typeface="Roboto Mono Medium"/>
              <a:sym typeface="Roboto Mono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sp>
        <p:nvSpPr>
          <p:cNvPr id="1033" name="Google Shape;1033;p110"/>
          <p:cNvSpPr txBox="1"/>
          <p:nvPr>
            <p:ph idx="1" type="body"/>
          </p:nvPr>
        </p:nvSpPr>
        <p:spPr>
          <a:xfrm>
            <a:off x="344500" y="1191375"/>
            <a:ext cx="80787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latin typeface="Roboto Mono Medium"/>
                <a:ea typeface="Roboto Mono Medium"/>
                <a:cs typeface="Roboto Mono Medium"/>
                <a:sym typeface="Roboto Mono Medium"/>
              </a:rPr>
              <a:t>@jax.jit()</a:t>
            </a:r>
            <a:r>
              <a:rPr lang="en" sz="1800"/>
              <a:t> compiles Python functions for high performance.</a:t>
            </a:r>
            <a:endParaRPr sz="1800"/>
          </a:p>
          <a:p>
            <a:pPr indent="-342900" lvl="0" marL="457200" rtl="0" algn="l">
              <a:lnSpc>
                <a:spcPct val="115000"/>
              </a:lnSpc>
              <a:spcBef>
                <a:spcPts val="1000"/>
              </a:spcBef>
              <a:spcAft>
                <a:spcPts val="0"/>
              </a:spcAft>
              <a:buSzPts val="1800"/>
              <a:buChar char="●"/>
            </a:pPr>
            <a:r>
              <a:rPr lang="en" sz="1800"/>
              <a:t>Compilation happens </a:t>
            </a:r>
            <a:r>
              <a:rPr b="1" lang="en" sz="1800"/>
              <a:t>once per unique input structure</a:t>
            </a:r>
            <a:r>
              <a:rPr lang="en" sz="1800"/>
              <a:t> (shapes, dtypes, static arguments). This process is called </a:t>
            </a:r>
            <a:r>
              <a:rPr b="1" lang="en" sz="1800"/>
              <a:t>tracing</a:t>
            </a:r>
            <a:r>
              <a:rPr lang="en" sz="1800"/>
              <a:t>.</a:t>
            </a:r>
            <a:endParaRPr sz="1800"/>
          </a:p>
          <a:p>
            <a:pPr indent="-342900" lvl="0" marL="457200" rtl="0" algn="l">
              <a:lnSpc>
                <a:spcPct val="115000"/>
              </a:lnSpc>
              <a:spcBef>
                <a:spcPts val="1000"/>
              </a:spcBef>
              <a:spcAft>
                <a:spcPts val="0"/>
              </a:spcAft>
              <a:buSzPts val="1800"/>
              <a:buChar char="●"/>
            </a:pPr>
            <a:r>
              <a:rPr lang="en" sz="1800"/>
              <a:t>If a Jitted function receives inputs with a new structure, JAX re-traces and re-compiles it.</a:t>
            </a:r>
            <a:endParaRPr sz="1800"/>
          </a:p>
          <a:p>
            <a:pPr indent="-342900" lvl="0" marL="457200" rtl="0" algn="l">
              <a:lnSpc>
                <a:spcPct val="115000"/>
              </a:lnSpc>
              <a:spcBef>
                <a:spcPts val="1000"/>
              </a:spcBef>
              <a:spcAft>
                <a:spcPts val="1000"/>
              </a:spcAft>
              <a:buSzPts val="1800"/>
              <a:buChar char="●"/>
            </a:pPr>
            <a:r>
              <a:rPr b="1" lang="en" sz="1800"/>
              <a:t>Recompilation is slow!</a:t>
            </a:r>
            <a:r>
              <a:rPr lang="en" sz="1800"/>
              <a:t>  Frequent recompilation kills performance.</a:t>
            </a:r>
            <a:endParaRPr sz="1800"/>
          </a:p>
        </p:txBody>
      </p:sp>
      <p:sp>
        <p:nvSpPr>
          <p:cNvPr id="1034" name="Google Shape;1034;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Concept - JAX Tracing &amp; Recompilation Problem</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 name="Shape 1038"/>
        <p:cNvGrpSpPr/>
        <p:nvPr/>
      </p:nvGrpSpPr>
      <p:grpSpPr>
        <a:xfrm>
          <a:off x="0" y="0"/>
          <a:ext cx="0" cy="0"/>
          <a:chOff x="0" y="0"/>
          <a:chExt cx="0" cy="0"/>
        </a:xfrm>
      </p:grpSpPr>
      <p:sp>
        <p:nvSpPr>
          <p:cNvPr id="1039" name="Google Shape;1039;p111"/>
          <p:cNvSpPr txBox="1"/>
          <p:nvPr>
            <p:ph idx="1" type="body"/>
          </p:nvPr>
        </p:nvSpPr>
        <p:spPr>
          <a:xfrm>
            <a:off x="344500" y="1191375"/>
            <a:ext cx="80787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Why Frequent Recompilation Happens:</a:t>
            </a:r>
            <a:endParaRPr sz="1800"/>
          </a:p>
          <a:p>
            <a:pPr indent="-342900" lvl="0" marL="457200" rtl="0" algn="l">
              <a:lnSpc>
                <a:spcPct val="115000"/>
              </a:lnSpc>
              <a:spcBef>
                <a:spcPts val="1000"/>
              </a:spcBef>
              <a:spcAft>
                <a:spcPts val="0"/>
              </a:spcAft>
              <a:buSzPts val="1800"/>
              <a:buChar char="●"/>
            </a:pPr>
            <a:r>
              <a:rPr lang="en" sz="1800"/>
              <a:t>Passing arrays with varying shapes unintentionally (e.g., changing batch size often, different padding).</a:t>
            </a:r>
            <a:endParaRPr sz="1800"/>
          </a:p>
          <a:p>
            <a:pPr indent="-342900" lvl="0" marL="457200" rtl="0" algn="l">
              <a:lnSpc>
                <a:spcPct val="115000"/>
              </a:lnSpc>
              <a:spcBef>
                <a:spcPts val="1000"/>
              </a:spcBef>
              <a:spcAft>
                <a:spcPts val="0"/>
              </a:spcAft>
              <a:buSzPts val="1800"/>
              <a:buChar char="●"/>
            </a:pPr>
            <a:r>
              <a:rPr lang="en" sz="1800"/>
              <a:t>Using Python scalars/strings/tuples derived from data inside the function, making them dynamic from JAX's perspective.</a:t>
            </a:r>
            <a:endParaRPr sz="1800"/>
          </a:p>
          <a:p>
            <a:pPr indent="-342900" lvl="0" marL="457200" rtl="0" algn="l">
              <a:lnSpc>
                <a:spcPct val="115000"/>
              </a:lnSpc>
              <a:spcBef>
                <a:spcPts val="1000"/>
              </a:spcBef>
              <a:spcAft>
                <a:spcPts val="1000"/>
              </a:spcAft>
              <a:buSzPts val="1800"/>
              <a:buChar char="●"/>
            </a:pPr>
            <a:r>
              <a:rPr lang="en" sz="1800"/>
              <a:t>Subtle changes in PyTree structure.</a:t>
            </a:r>
            <a:endParaRPr sz="1800"/>
          </a:p>
        </p:txBody>
      </p:sp>
      <p:sp>
        <p:nvSpPr>
          <p:cNvPr id="1040" name="Google Shape;1040;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Concept - JAX Tracing &amp; Recompilation Problem</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112"/>
          <p:cNvSpPr txBox="1"/>
          <p:nvPr>
            <p:ph idx="1" type="body"/>
          </p:nvPr>
        </p:nvSpPr>
        <p:spPr>
          <a:xfrm>
            <a:off x="344500" y="1191375"/>
            <a:ext cx="8078700" cy="2249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latin typeface="Roboto Mono Medium"/>
                <a:ea typeface="Roboto Mono Medium"/>
                <a:cs typeface="Roboto Mono Medium"/>
                <a:sym typeface="Roboto Mono Medium"/>
              </a:rPr>
              <a:t>@</a:t>
            </a:r>
            <a:r>
              <a:rPr lang="en" sz="1800">
                <a:latin typeface="Roboto Mono Medium"/>
                <a:ea typeface="Roboto Mono Medium"/>
                <a:cs typeface="Roboto Mono Medium"/>
                <a:sym typeface="Roboto Mono Medium"/>
              </a:rPr>
              <a:t>chex.assert_max_traces()</a:t>
            </a:r>
            <a:r>
              <a:rPr lang="en" sz="1800"/>
              <a:t>:</a:t>
            </a:r>
            <a:endParaRPr sz="1800"/>
          </a:p>
          <a:p>
            <a:pPr indent="-342900" lvl="0" marL="457200" rtl="0" algn="l">
              <a:lnSpc>
                <a:spcPct val="115000"/>
              </a:lnSpc>
              <a:spcBef>
                <a:spcPts val="1000"/>
              </a:spcBef>
              <a:spcAft>
                <a:spcPts val="0"/>
              </a:spcAft>
              <a:buSzPts val="1800"/>
              <a:buChar char="●"/>
            </a:pPr>
            <a:r>
              <a:rPr lang="en" sz="1800"/>
              <a:t>A decorator (</a:t>
            </a:r>
            <a:r>
              <a:rPr lang="en" sz="1800">
                <a:latin typeface="Roboto Mono Medium"/>
                <a:ea typeface="Roboto Mono Medium"/>
                <a:cs typeface="Roboto Mono Medium"/>
                <a:sym typeface="Roboto Mono Medium"/>
              </a:rPr>
              <a:t>@chex.assert_max_traces(n=...)</a:t>
            </a:r>
            <a:r>
              <a:rPr lang="en" sz="1800"/>
              <a:t>).</a:t>
            </a:r>
            <a:endParaRPr sz="1800"/>
          </a:p>
          <a:p>
            <a:pPr indent="-342900" lvl="0" marL="457200" rtl="0" algn="l">
              <a:lnSpc>
                <a:spcPct val="115000"/>
              </a:lnSpc>
              <a:spcBef>
                <a:spcPts val="1000"/>
              </a:spcBef>
              <a:spcAft>
                <a:spcPts val="0"/>
              </a:spcAft>
              <a:buSzPts val="1800"/>
              <a:buChar char="●"/>
            </a:pPr>
            <a:r>
              <a:rPr lang="en" sz="1800"/>
              <a:t>Monitors how many times a specific function is traced (recompiled).</a:t>
            </a:r>
            <a:endParaRPr sz="1800"/>
          </a:p>
          <a:p>
            <a:pPr indent="-342900" lvl="0" marL="457200" rtl="0" algn="l">
              <a:lnSpc>
                <a:spcPct val="115000"/>
              </a:lnSpc>
              <a:spcBef>
                <a:spcPts val="1000"/>
              </a:spcBef>
              <a:spcAft>
                <a:spcPts val="0"/>
              </a:spcAft>
              <a:buSzPts val="1800"/>
              <a:buChar char="●"/>
            </a:pPr>
            <a:r>
              <a:rPr lang="en" sz="1800"/>
              <a:t>Raises an </a:t>
            </a:r>
            <a:r>
              <a:rPr lang="en" sz="1800">
                <a:latin typeface="Roboto Mono Medium"/>
                <a:ea typeface="Roboto Mono Medium"/>
                <a:cs typeface="Roboto Mono Medium"/>
                <a:sym typeface="Roboto Mono Medium"/>
              </a:rPr>
              <a:t>AssertionError</a:t>
            </a:r>
            <a:r>
              <a:rPr lang="en" sz="1800"/>
              <a:t> if the number of traces </a:t>
            </a:r>
            <a:r>
              <a:rPr b="1" lang="en" sz="1800"/>
              <a:t>exceeds</a:t>
            </a:r>
            <a:r>
              <a:rPr lang="en" sz="1800"/>
              <a:t> </a:t>
            </a:r>
            <a:r>
              <a:rPr lang="en" sz="1800">
                <a:latin typeface="Roboto Mono Medium"/>
                <a:ea typeface="Roboto Mono Medium"/>
                <a:cs typeface="Roboto Mono Medium"/>
                <a:sym typeface="Roboto Mono Medium"/>
              </a:rPr>
              <a:t>n</a:t>
            </a:r>
            <a:r>
              <a:rPr lang="en" sz="1800"/>
              <a:t>.</a:t>
            </a:r>
            <a:endParaRPr sz="1800"/>
          </a:p>
          <a:p>
            <a:pPr indent="-342900" lvl="0" marL="457200" rtl="0" algn="l">
              <a:lnSpc>
                <a:spcPct val="115000"/>
              </a:lnSpc>
              <a:spcBef>
                <a:spcPts val="1000"/>
              </a:spcBef>
              <a:spcAft>
                <a:spcPts val="1000"/>
              </a:spcAft>
              <a:buSzPts val="1800"/>
              <a:buChar char="●"/>
            </a:pPr>
            <a:r>
              <a:rPr lang="en" sz="1800"/>
              <a:t>Primarily a </a:t>
            </a:r>
            <a:r>
              <a:rPr b="1" lang="en" sz="1800"/>
              <a:t>debugging and testing tool</a:t>
            </a:r>
            <a:r>
              <a:rPr lang="en" sz="1800"/>
              <a:t>.</a:t>
            </a:r>
            <a:endParaRPr sz="1800"/>
          </a:p>
        </p:txBody>
      </p:sp>
      <p:sp>
        <p:nvSpPr>
          <p:cNvPr id="1046" name="Google Shape;1046;p11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Concept - JAX Tracing &amp; Recompilation Problem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50" name="Shape 1050"/>
        <p:cNvGrpSpPr/>
        <p:nvPr/>
      </p:nvGrpSpPr>
      <p:grpSpPr>
        <a:xfrm>
          <a:off x="0" y="0"/>
          <a:ext cx="0" cy="0"/>
          <a:chOff x="0" y="0"/>
          <a:chExt cx="0" cy="0"/>
        </a:xfrm>
      </p:grpSpPr>
      <p:sp>
        <p:nvSpPr>
          <p:cNvPr id="1051" name="Google Shape;1051;p113"/>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jax.numpy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chex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functools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chex.clear_trace_counter() </a:t>
            </a:r>
            <a:r>
              <a:rPr lang="en" sz="1200">
                <a:solidFill>
                  <a:srgbClr val="BDC4CC"/>
                </a:solidFill>
                <a:latin typeface="Roboto Mono"/>
                <a:ea typeface="Roboto Mono"/>
                <a:cs typeface="Roboto Mono"/>
                <a:sym typeface="Roboto Mono"/>
              </a:rPr>
              <a:t># Required for running multiple times</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Scenario 1: Works as expected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@functools.partial</a:t>
            </a:r>
            <a:r>
              <a:rPr lang="en" sz="1200">
                <a:solidFill>
                  <a:srgbClr val="F0F3F6"/>
                </a:solidFill>
                <a:latin typeface="Roboto Mono"/>
                <a:ea typeface="Roboto Mono"/>
                <a:cs typeface="Roboto Mono"/>
                <a:sym typeface="Roboto Mono"/>
              </a:rPr>
              <a:t>(jax.jit, </a:t>
            </a:r>
            <a:r>
              <a:rPr lang="en" sz="1200">
                <a:solidFill>
                  <a:srgbClr val="FFB757"/>
                </a:solidFill>
                <a:latin typeface="Roboto Mono"/>
                <a:ea typeface="Roboto Mono"/>
                <a:cs typeface="Roboto Mono"/>
                <a:sym typeface="Roboto Mono"/>
              </a:rPr>
              <a:t>static_argnums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@chex.assert_max_traces</a:t>
            </a:r>
            <a:r>
              <a:rPr lang="en" sz="1200">
                <a:solidFill>
                  <a:srgbClr val="F0F3F6"/>
                </a:solidFill>
                <a:latin typeface="Roboto Mono"/>
                <a:ea typeface="Roboto Mono"/>
                <a:cs typeface="Roboto Mono"/>
                <a:sym typeface="Roboto Mono"/>
              </a:rPr>
              <a:t>(</a:t>
            </a:r>
            <a:r>
              <a:rPr lang="en" sz="1200">
                <a:solidFill>
                  <a:srgbClr val="FFB757"/>
                </a:solidFill>
                <a:latin typeface="Roboto Mono"/>
                <a:ea typeface="Roboto Mono"/>
                <a:cs typeface="Roboto Mono"/>
                <a:sym typeface="Roboto Mono"/>
              </a:rPr>
              <a:t>n</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Expect only ONE compilation for a static 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process_fixed_shape</a:t>
            </a:r>
            <a:r>
              <a:rPr lang="en" sz="1200">
                <a:solidFill>
                  <a:srgbClr val="F0F3F6"/>
                </a:solidFill>
                <a:latin typeface="Roboto Mono"/>
                <a:ea typeface="Roboto Mono"/>
                <a:cs typeface="Roboto Mono"/>
                <a:sym typeface="Roboto Mono"/>
              </a:rPr>
              <a:t>(x: chex.Array, shape_tuple: </a:t>
            </a:r>
            <a:r>
              <a:rPr lang="en" sz="1200">
                <a:solidFill>
                  <a:srgbClr val="91CBFF"/>
                </a:solidFill>
                <a:latin typeface="Roboto Mono"/>
                <a:ea typeface="Roboto Mono"/>
                <a:cs typeface="Roboto Mono"/>
                <a:sym typeface="Roboto Mono"/>
              </a:rPr>
              <a:t>tuple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chex.assert_shape(x, shape_tuple)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2.0</a:t>
            </a:r>
            <a:endParaRPr sz="1200">
              <a:solidFill>
                <a:srgbClr val="FF9492"/>
              </a:solidFill>
              <a:latin typeface="Roboto Mono"/>
              <a:ea typeface="Roboto Mono"/>
              <a:cs typeface="Roboto Mono"/>
              <a:sym typeface="Roboto Mono"/>
            </a:endParaRPr>
          </a:p>
        </p:txBody>
      </p:sp>
      <p:sp>
        <p:nvSpPr>
          <p:cNvPr id="1052" name="Google Shape;1052;p11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56" name="Shape 1056"/>
        <p:cNvGrpSpPr/>
        <p:nvPr/>
      </p:nvGrpSpPr>
      <p:grpSpPr>
        <a:xfrm>
          <a:off x="0" y="0"/>
          <a:ext cx="0" cy="0"/>
          <a:chOff x="0" y="0"/>
          <a:chExt cx="0" cy="0"/>
        </a:xfrm>
      </p:grpSpPr>
      <p:sp>
        <p:nvSpPr>
          <p:cNvPr id="1057" name="Google Shape;1057;p114"/>
          <p:cNvSpPr txBox="1"/>
          <p:nvPr/>
        </p:nvSpPr>
        <p:spPr>
          <a:xfrm>
            <a:off x="375525" y="9331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"Scenario 1: Calling with consistent shape"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fixed_shape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4</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input_data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jnp.ones(fixed_shape)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First call -&gt; Traces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process_fixed_shape(input_data, 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"First call successful. Output 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output.shape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Second call -&gt; Reuses cache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process_fixed_shape(input_data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1</a:t>
            </a:r>
            <a:r>
              <a:rPr lang="en" sz="1200">
                <a:solidFill>
                  <a:srgbClr val="F0F3F6"/>
                </a:solidFill>
                <a:latin typeface="Roboto Mono"/>
                <a:ea typeface="Roboto Mono"/>
                <a:cs typeface="Roboto Mono"/>
                <a:sym typeface="Roboto Mono"/>
              </a:rPr>
              <a:t>, 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"Second call successful (used cache)."</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058" name="Google Shape;1058;p114"/>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62" name="Shape 1062"/>
        <p:cNvGrpSpPr/>
        <p:nvPr/>
      </p:nvGrpSpPr>
      <p:grpSpPr>
        <a:xfrm>
          <a:off x="0" y="0"/>
          <a:ext cx="0" cy="0"/>
          <a:chOff x="0" y="0"/>
          <a:chExt cx="0" cy="0"/>
        </a:xfrm>
      </p:grpSpPr>
      <p:sp>
        <p:nvSpPr>
          <p:cNvPr id="1063" name="Google Shape;1063;p115"/>
          <p:cNvSpPr txBox="1"/>
          <p:nvPr/>
        </p:nvSpPr>
        <p:spPr>
          <a:xfrm>
            <a:off x="375525" y="9331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Scenario 2: Triggers Error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(if not static_argnums or called differently)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r>
              <a:rPr lang="en" sz="1200">
                <a:solidFill>
                  <a:srgbClr val="BDC4CC"/>
                </a:solidFill>
                <a:latin typeface="Roboto Mono"/>
                <a:ea typeface="Roboto Mono"/>
                <a:cs typeface="Roboto Mono"/>
                <a:sym typeface="Roboto Mono"/>
              </a:rPr>
              <a:t> # No static_argnums this time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@chex.assert_max_traces</a:t>
            </a:r>
            <a:r>
              <a:rPr lang="en" sz="1200">
                <a:solidFill>
                  <a:srgbClr val="F0F3F6"/>
                </a:solidFill>
                <a:latin typeface="Roboto Mono"/>
                <a:ea typeface="Roboto Mono"/>
                <a:cs typeface="Roboto Mono"/>
                <a:sym typeface="Roboto Mono"/>
              </a:rPr>
              <a:t>(</a:t>
            </a:r>
            <a:r>
              <a:rPr lang="en" sz="1200">
                <a:solidFill>
                  <a:srgbClr val="FFB757"/>
                </a:solidFill>
                <a:latin typeface="Roboto Mono"/>
                <a:ea typeface="Roboto Mono"/>
                <a:cs typeface="Roboto Mono"/>
                <a:sym typeface="Roboto Mono"/>
              </a:rPr>
              <a:t>n</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process_dynamic_shape</a:t>
            </a:r>
            <a:r>
              <a:rPr lang="en" sz="1200">
                <a:solidFill>
                  <a:srgbClr val="F0F3F6"/>
                </a:solidFill>
                <a:latin typeface="Roboto Mono"/>
                <a:ea typeface="Roboto Mono"/>
                <a:cs typeface="Roboto Mono"/>
                <a:sym typeface="Roboto Mono"/>
              </a:rPr>
              <a:t>(x: chex.Array):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Shape varies, forcing re-compilation if not handled carefully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jnp.sum(x)</a:t>
            </a:r>
            <a:endParaRPr sz="1200">
              <a:solidFill>
                <a:srgbClr val="FF9492"/>
              </a:solidFill>
              <a:latin typeface="Roboto Mono"/>
              <a:ea typeface="Roboto Mono"/>
              <a:cs typeface="Roboto Mono"/>
              <a:sym typeface="Roboto Mono"/>
            </a:endParaRPr>
          </a:p>
        </p:txBody>
      </p:sp>
      <p:sp>
        <p:nvSpPr>
          <p:cNvPr id="1064" name="Google Shape;1064;p11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68" name="Shape 1068"/>
        <p:cNvGrpSpPr/>
        <p:nvPr/>
      </p:nvGrpSpPr>
      <p:grpSpPr>
        <a:xfrm>
          <a:off x="0" y="0"/>
          <a:ext cx="0" cy="0"/>
          <a:chOff x="0" y="0"/>
          <a:chExt cx="0" cy="0"/>
        </a:xfrm>
      </p:grpSpPr>
      <p:sp>
        <p:nvSpPr>
          <p:cNvPr id="1069" name="Google Shape;1069;p116"/>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Scenario 2: Calling with varying shapes (demonstrates re-tracing)"</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try</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"Calling with shape (2, 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First call -&gt; Traces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process_dynamic_shape(jnp.ones((</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"Calling with shape (3, 3)"</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Second call -&gt; Re-traces (Count = 2) -&gt; ERROR!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process_dynamic_shape(jnp.ones((</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except</a:t>
            </a:r>
            <a:r>
              <a:rPr lang="en" sz="1200">
                <a:solidFill>
                  <a:srgbClr val="91CBFF"/>
                </a:solidFill>
                <a:latin typeface="Roboto Mono"/>
                <a:ea typeface="Roboto Mono"/>
                <a:cs typeface="Roboto Mono"/>
                <a:sym typeface="Roboto Mono"/>
              </a:rPr>
              <a:t> AssertionError</a:t>
            </a:r>
            <a:r>
              <a:rPr lang="en" sz="1200">
                <a:solidFill>
                  <a:srgbClr val="FF9492"/>
                </a:solidFill>
                <a:latin typeface="Roboto Mono"/>
                <a:ea typeface="Roboto Mono"/>
                <a:cs typeface="Roboto Mono"/>
                <a:sym typeface="Roboto Mono"/>
              </a:rPr>
              <a:t> as</a:t>
            </a:r>
            <a:r>
              <a:rPr lang="en" sz="1200">
                <a:solidFill>
                  <a:srgbClr val="F0F3F6"/>
                </a:solidFill>
                <a:latin typeface="Roboto Mono"/>
                <a:ea typeface="Roboto Mono"/>
                <a:cs typeface="Roboto Mono"/>
                <a:sym typeface="Roboto Mono"/>
              </a:rPr>
              <a:t> 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Caught expected error:</a:t>
            </a:r>
            <a:r>
              <a:rPr lang="en" sz="1200">
                <a:solidFill>
                  <a:srgbClr val="FF9492"/>
                </a:solidFill>
                <a:latin typeface="Roboto Mono"/>
                <a:ea typeface="Roboto Mono"/>
                <a:cs typeface="Roboto Mono"/>
                <a:sym typeface="Roboto Mono"/>
              </a:rPr>
              <a:t>\n{</a:t>
            </a:r>
            <a:r>
              <a:rPr lang="en" sz="1200">
                <a:solidFill>
                  <a:srgbClr val="F0F3F6"/>
                </a:solidFill>
                <a:latin typeface="Roboto Mono"/>
                <a:ea typeface="Roboto Mono"/>
                <a:cs typeface="Roboto Mono"/>
                <a:sym typeface="Roboto Mono"/>
              </a:rPr>
              <a:t>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070" name="Google Shape;1070;p11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1100675"/>
            <a:ext cx="70050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JAX provides powerful function transformations (</a:t>
            </a:r>
            <a:r>
              <a:rPr lang="en" sz="1800">
                <a:latin typeface="Roboto Mono Medium"/>
                <a:ea typeface="Roboto Mono Medium"/>
                <a:cs typeface="Roboto Mono Medium"/>
                <a:sym typeface="Roboto Mono Medium"/>
              </a:rPr>
              <a:t>jit(), vmap(), grad()</a:t>
            </a:r>
            <a:r>
              <a:rPr lang="en" sz="1800"/>
              <a:t>).</a:t>
            </a:r>
            <a:endParaRPr sz="1800"/>
          </a:p>
          <a:p>
            <a:pPr indent="-342900" lvl="0" marL="457200" rtl="0" algn="l">
              <a:lnSpc>
                <a:spcPct val="115000"/>
              </a:lnSpc>
              <a:spcBef>
                <a:spcPts val="1000"/>
              </a:spcBef>
              <a:spcAft>
                <a:spcPts val="0"/>
              </a:spcAft>
              <a:buSzPts val="1800"/>
              <a:buChar char="●"/>
            </a:pPr>
            <a:r>
              <a:rPr lang="en" sz="1800"/>
              <a:t>These enable high performance on accelerators (GPUs/TPUs).</a:t>
            </a:r>
            <a:endParaRPr sz="1800"/>
          </a:p>
          <a:p>
            <a:pPr indent="-342900" lvl="0" marL="457200" rtl="0" algn="l">
              <a:lnSpc>
                <a:spcPct val="115000"/>
              </a:lnSpc>
              <a:spcBef>
                <a:spcPts val="1000"/>
              </a:spcBef>
              <a:spcAft>
                <a:spcPts val="0"/>
              </a:spcAft>
              <a:buSzPts val="1800"/>
              <a:buChar char="●"/>
            </a:pPr>
            <a:r>
              <a:rPr lang="en" sz="1800"/>
              <a:t>Transformations operate on traced code (abstract values).</a:t>
            </a:r>
            <a:endParaRPr sz="1800"/>
          </a:p>
          <a:p>
            <a:pPr indent="-342900" lvl="0" marL="457200" rtl="0" algn="l">
              <a:lnSpc>
                <a:spcPct val="115000"/>
              </a:lnSpc>
              <a:spcBef>
                <a:spcPts val="1000"/>
              </a:spcBef>
              <a:spcAft>
                <a:spcPts val="0"/>
              </a:spcAft>
              <a:buSzPts val="1800"/>
              <a:buChar char="●"/>
            </a:pPr>
            <a:r>
              <a:rPr lang="en" sz="1800"/>
              <a:t>Errors (e.g., shape mismatches, dtype issues) can become obscured, surfacing late in execution within compiled code.</a:t>
            </a:r>
            <a:endParaRPr sz="1800"/>
          </a:p>
          <a:p>
            <a:pPr indent="-342900" lvl="0" marL="457200" rtl="0" algn="l">
              <a:lnSpc>
                <a:spcPct val="115000"/>
              </a:lnSpc>
              <a:spcBef>
                <a:spcPts val="1000"/>
              </a:spcBef>
              <a:spcAft>
                <a:spcPts val="1000"/>
              </a:spcAft>
              <a:buSzPts val="1800"/>
              <a:buChar char="●"/>
            </a:pPr>
            <a:r>
              <a:rPr lang="en" sz="1800"/>
              <a:t>Debugging standard Python assert behaviour within traced/compiled functions can be </a:t>
            </a:r>
            <a:r>
              <a:rPr lang="en" sz="1800"/>
              <a:t>uninformative or even impossible, e.g. when accessing values of abstract tensors during tracing</a:t>
            </a:r>
            <a:r>
              <a:rPr lang="en" sz="1800"/>
              <a:t>.</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Incredible Power, Subtle Complexity</a:t>
            </a:r>
            <a:endParaRPr/>
          </a:p>
        </p:txBody>
      </p:sp>
      <p:pic>
        <p:nvPicPr>
          <p:cNvPr id="912" name="Google Shape;912;p90"/>
          <p:cNvPicPr preferRelativeResize="0"/>
          <p:nvPr/>
        </p:nvPicPr>
        <p:blipFill>
          <a:blip r:embed="rId3">
            <a:alphaModFix/>
          </a:blip>
          <a:stretch>
            <a:fillRect/>
          </a:stretch>
        </p:blipFill>
        <p:spPr>
          <a:xfrm>
            <a:off x="7149098" y="2095050"/>
            <a:ext cx="1838275" cy="106619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117"/>
          <p:cNvSpPr txBox="1"/>
          <p:nvPr>
            <p:ph idx="1" type="body"/>
          </p:nvPr>
        </p:nvSpPr>
        <p:spPr>
          <a:xfrm>
            <a:off x="344500" y="1191375"/>
            <a:ext cx="8078700" cy="3076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When to Use </a:t>
            </a:r>
            <a:r>
              <a:rPr lang="en" sz="1800">
                <a:latin typeface="Roboto Mono Medium"/>
                <a:ea typeface="Roboto Mono Medium"/>
                <a:cs typeface="Roboto Mono Medium"/>
                <a:sym typeface="Roboto Mono Medium"/>
              </a:rPr>
              <a:t>@assert_max_traces()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During Development</a:t>
            </a:r>
            <a:r>
              <a:rPr lang="en" sz="1800"/>
              <a:t>: Wrap key </a:t>
            </a:r>
            <a:r>
              <a:rPr lang="en" sz="1800">
                <a:latin typeface="Roboto Mono Medium"/>
                <a:ea typeface="Roboto Mono Medium"/>
                <a:cs typeface="Roboto Mono Medium"/>
                <a:sym typeface="Roboto Mono Medium"/>
              </a:rPr>
              <a:t>@jit()</a:t>
            </a:r>
            <a:r>
              <a:rPr lang="en" sz="1800"/>
              <a:t>-compiled functions (especially training steps, model forward passes) to ensure they aren't recompiling unexpectedly.</a:t>
            </a:r>
            <a:endParaRPr sz="1800"/>
          </a:p>
          <a:p>
            <a:pPr indent="-342900" lvl="0" marL="457200" rtl="0" algn="l">
              <a:lnSpc>
                <a:spcPct val="115000"/>
              </a:lnSpc>
              <a:spcBef>
                <a:spcPts val="1000"/>
              </a:spcBef>
              <a:spcAft>
                <a:spcPts val="0"/>
              </a:spcAft>
              <a:buSzPts val="1800"/>
              <a:buChar char="●"/>
            </a:pPr>
            <a:r>
              <a:rPr b="1" lang="en" sz="1800"/>
              <a:t>In Unit/Integration Tests</a:t>
            </a:r>
            <a:r>
              <a:rPr lang="en" sz="1800"/>
              <a:t>: Verify that functions compile a fixed number of times under expected usage patterns.</a:t>
            </a:r>
            <a:endParaRPr sz="1800"/>
          </a:p>
          <a:p>
            <a:pPr indent="-342900" lvl="0" marL="457200" rtl="0" algn="l">
              <a:lnSpc>
                <a:spcPct val="115000"/>
              </a:lnSpc>
              <a:spcBef>
                <a:spcPts val="1000"/>
              </a:spcBef>
              <a:spcAft>
                <a:spcPts val="1000"/>
              </a:spcAft>
              <a:buSzPts val="1800"/>
              <a:buChar char="●"/>
            </a:pPr>
            <a:r>
              <a:rPr b="1" lang="en" sz="1800"/>
              <a:t>Debugging Performance Issues</a:t>
            </a:r>
            <a:r>
              <a:rPr lang="en" sz="1800"/>
              <a:t>: Helps pinpoint where costly recompilations are happening.</a:t>
            </a:r>
            <a:endParaRPr sz="1800"/>
          </a:p>
        </p:txBody>
      </p:sp>
      <p:sp>
        <p:nvSpPr>
          <p:cNvPr id="1076" name="Google Shape;1076;p11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Benefits - </a:t>
            </a:r>
            <a:r>
              <a:rPr lang="en">
                <a:latin typeface="Roboto Mono Medium"/>
                <a:ea typeface="Roboto Mono Medium"/>
                <a:cs typeface="Roboto Mono Medium"/>
                <a:sym typeface="Roboto Mono Medium"/>
              </a:rPr>
              <a:t>@assert_max_traces()</a:t>
            </a:r>
            <a:endParaRPr>
              <a:latin typeface="Roboto Mono Medium"/>
              <a:ea typeface="Roboto Mono Medium"/>
              <a:cs typeface="Roboto Mono Medium"/>
              <a:sym typeface="Roboto Mono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p118"/>
          <p:cNvSpPr txBox="1"/>
          <p:nvPr>
            <p:ph idx="1" type="body"/>
          </p:nvPr>
        </p:nvSpPr>
        <p:spPr>
          <a:xfrm>
            <a:off x="344500" y="1191375"/>
            <a:ext cx="8078700" cy="3585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Benefits:</a:t>
            </a:r>
            <a:endParaRPr sz="1800"/>
          </a:p>
          <a:p>
            <a:pPr indent="-342900" lvl="0" marL="457200" rtl="0" algn="l">
              <a:lnSpc>
                <a:spcPct val="115000"/>
              </a:lnSpc>
              <a:spcBef>
                <a:spcPts val="1000"/>
              </a:spcBef>
              <a:spcAft>
                <a:spcPts val="0"/>
              </a:spcAft>
              <a:buSzPts val="1800"/>
              <a:buChar char="●"/>
            </a:pPr>
            <a:r>
              <a:rPr b="1" lang="en" sz="1800"/>
              <a:t>Catches Performance Regressions</a:t>
            </a:r>
            <a:r>
              <a:rPr lang="en" sz="1800"/>
              <a:t>: Prevents silent slowdowns caused by accidental recompilations.</a:t>
            </a:r>
            <a:endParaRPr sz="1800"/>
          </a:p>
          <a:p>
            <a:pPr indent="-342900" lvl="0" marL="457200" rtl="0" algn="l">
              <a:lnSpc>
                <a:spcPct val="115000"/>
              </a:lnSpc>
              <a:spcBef>
                <a:spcPts val="0"/>
              </a:spcBef>
              <a:spcAft>
                <a:spcPts val="0"/>
              </a:spcAft>
              <a:buSzPts val="1800"/>
              <a:buChar char="●"/>
            </a:pPr>
            <a:r>
              <a:rPr b="1" lang="en" sz="1800"/>
              <a:t>Improves Understanding</a:t>
            </a:r>
            <a:r>
              <a:rPr lang="en" sz="1800"/>
              <a:t>: Forces you to think about which inputs are static vs dynamic for </a:t>
            </a:r>
            <a:r>
              <a:rPr lang="en" sz="1800">
                <a:latin typeface="Roboto Mono Medium"/>
                <a:ea typeface="Roboto Mono Medium"/>
                <a:cs typeface="Roboto Mono Medium"/>
                <a:sym typeface="Roboto Mono Medium"/>
              </a:rPr>
              <a:t>@jit()</a:t>
            </a:r>
            <a:r>
              <a:rPr lang="en" sz="1800"/>
              <a:t>.</a:t>
            </a:r>
            <a:endParaRPr sz="1800"/>
          </a:p>
          <a:p>
            <a:pPr indent="-342900" lvl="0" marL="457200" rtl="0" algn="l">
              <a:lnSpc>
                <a:spcPct val="115000"/>
              </a:lnSpc>
              <a:spcBef>
                <a:spcPts val="0"/>
              </a:spcBef>
              <a:spcAft>
                <a:spcPts val="0"/>
              </a:spcAft>
              <a:buSzPts val="1800"/>
              <a:buChar char="●"/>
            </a:pPr>
            <a:r>
              <a:rPr b="1" lang="en" sz="1800"/>
              <a:t>Early Error Detection</a:t>
            </a:r>
            <a:r>
              <a:rPr lang="en" sz="1800"/>
              <a:t>: Finds issues related to unstable input structures sooner.</a:t>
            </a:r>
            <a:endParaRPr sz="1800"/>
          </a:p>
          <a:p>
            <a:pPr indent="0" lvl="0" marL="0" rtl="0" algn="l">
              <a:lnSpc>
                <a:spcPct val="115000"/>
              </a:lnSpc>
              <a:spcBef>
                <a:spcPts val="1000"/>
              </a:spcBef>
              <a:spcAft>
                <a:spcPts val="1000"/>
              </a:spcAft>
              <a:buNone/>
            </a:pPr>
            <a:r>
              <a:rPr b="1" lang="en" sz="1800"/>
              <a:t>Note</a:t>
            </a:r>
            <a:r>
              <a:rPr lang="en" sz="1800"/>
              <a:t>: Generally removed or disabled in production code, as the overhead (though small) isn't needed and legitimate recompilations might occur (e.g., handling different batch sizes explicitly).</a:t>
            </a:r>
            <a:endParaRPr sz="1800"/>
          </a:p>
        </p:txBody>
      </p:sp>
      <p:sp>
        <p:nvSpPr>
          <p:cNvPr id="1082" name="Google Shape;1082;p11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Benefits - </a:t>
            </a:r>
            <a:r>
              <a:rPr lang="en">
                <a:latin typeface="Roboto Mono Medium"/>
                <a:ea typeface="Roboto Mono Medium"/>
                <a:cs typeface="Roboto Mono Medium"/>
                <a:sym typeface="Roboto Mono Medium"/>
              </a:rPr>
              <a:t>@assert_max_traces()</a:t>
            </a:r>
            <a:endParaRPr>
              <a:latin typeface="Roboto Mono Medium"/>
              <a:ea typeface="Roboto Mono Medium"/>
              <a:cs typeface="Roboto Mono Medium"/>
              <a:sym typeface="Roboto Mono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sp>
        <p:nvSpPr>
          <p:cNvPr id="1087" name="Google Shape;1087;p119"/>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Chex &amp; Flax NNX</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 name="Shape 1091"/>
        <p:cNvGrpSpPr/>
        <p:nvPr/>
      </p:nvGrpSpPr>
      <p:grpSpPr>
        <a:xfrm>
          <a:off x="0" y="0"/>
          <a:ext cx="0" cy="0"/>
          <a:chOff x="0" y="0"/>
          <a:chExt cx="0" cy="0"/>
        </a:xfrm>
      </p:grpSpPr>
      <p:sp>
        <p:nvSpPr>
          <p:cNvPr id="1092" name="Google Shape;1092;p120"/>
          <p:cNvSpPr txBox="1"/>
          <p:nvPr>
            <p:ph idx="1" type="body"/>
          </p:nvPr>
        </p:nvSpPr>
        <p:spPr>
          <a:xfrm>
            <a:off x="344500" y="1191375"/>
            <a:ext cx="8078700" cy="2696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Rationale:</a:t>
            </a:r>
            <a:endParaRPr sz="1800"/>
          </a:p>
          <a:p>
            <a:pPr indent="-342900" lvl="0" marL="457200" rtl="0" algn="l">
              <a:lnSpc>
                <a:spcPct val="115000"/>
              </a:lnSpc>
              <a:spcBef>
                <a:spcPts val="1000"/>
              </a:spcBef>
              <a:spcAft>
                <a:spcPts val="0"/>
              </a:spcAft>
              <a:buSzPts val="1800"/>
              <a:buChar char="●"/>
            </a:pPr>
            <a:r>
              <a:rPr lang="en" sz="1800"/>
              <a:t>Neural networks involve complex data flow through layers.</a:t>
            </a:r>
            <a:endParaRPr sz="1800"/>
          </a:p>
          <a:p>
            <a:pPr indent="-342900" lvl="0" marL="457200" rtl="0" algn="l">
              <a:lnSpc>
                <a:spcPct val="115000"/>
              </a:lnSpc>
              <a:spcBef>
                <a:spcPts val="1000"/>
              </a:spcBef>
              <a:spcAft>
                <a:spcPts val="0"/>
              </a:spcAft>
              <a:buSzPts val="1800"/>
              <a:buChar char="●"/>
            </a:pPr>
            <a:r>
              <a:rPr lang="en" sz="1800"/>
              <a:t>Ensuring correct shapes/types/values is critical for:</a:t>
            </a:r>
            <a:endParaRPr sz="1800"/>
          </a:p>
          <a:p>
            <a:pPr indent="-342900" lvl="1" marL="914400" rtl="0" algn="l">
              <a:lnSpc>
                <a:spcPct val="115000"/>
              </a:lnSpc>
              <a:spcBef>
                <a:spcPts val="1000"/>
              </a:spcBef>
              <a:spcAft>
                <a:spcPts val="0"/>
              </a:spcAft>
              <a:buSzPts val="1800"/>
              <a:buChar char="○"/>
            </a:pPr>
            <a:r>
              <a:rPr lang="en" sz="1800"/>
              <a:t>Correct layer connections (output shape matches next input shape).</a:t>
            </a:r>
            <a:endParaRPr sz="1800"/>
          </a:p>
          <a:p>
            <a:pPr indent="-342900" lvl="1" marL="914400" rtl="0" algn="l">
              <a:lnSpc>
                <a:spcPct val="115000"/>
              </a:lnSpc>
              <a:spcBef>
                <a:spcPts val="1000"/>
              </a:spcBef>
              <a:spcAft>
                <a:spcPts val="0"/>
              </a:spcAft>
              <a:buSzPts val="1800"/>
              <a:buChar char="○"/>
            </a:pPr>
            <a:r>
              <a:rPr lang="en" sz="1800"/>
              <a:t>Validating model input matches expectations.</a:t>
            </a:r>
            <a:endParaRPr sz="1800"/>
          </a:p>
          <a:p>
            <a:pPr indent="-342900" lvl="1" marL="914400" rtl="0" algn="l">
              <a:lnSpc>
                <a:spcPct val="115000"/>
              </a:lnSpc>
              <a:spcBef>
                <a:spcPts val="1000"/>
              </a:spcBef>
              <a:spcAft>
                <a:spcPts val="1000"/>
              </a:spcAft>
              <a:buSzPts val="1800"/>
              <a:buChar char="○"/>
            </a:pPr>
            <a:r>
              <a:rPr lang="en" sz="1800"/>
              <a:t>Debugging training issues (</a:t>
            </a:r>
            <a:r>
              <a:rPr lang="en" sz="1800">
                <a:latin typeface="Roboto Mono Medium"/>
                <a:ea typeface="Roboto Mono Medium"/>
                <a:cs typeface="Roboto Mono Medium"/>
                <a:sym typeface="Roboto Mono Medium"/>
              </a:rPr>
              <a:t>NaNs</a:t>
            </a:r>
            <a:r>
              <a:rPr lang="en" sz="1800"/>
              <a:t> in activations/gradients).</a:t>
            </a:r>
            <a:endParaRPr sz="1800"/>
          </a:p>
        </p:txBody>
      </p:sp>
      <p:sp>
        <p:nvSpPr>
          <p:cNvPr id="1093" name="Google Shape;1093;p12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Leveraging Chex within Flax NNX Models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121"/>
          <p:cNvSpPr txBox="1"/>
          <p:nvPr>
            <p:ph idx="1" type="body"/>
          </p:nvPr>
        </p:nvSpPr>
        <p:spPr>
          <a:xfrm>
            <a:off x="344500" y="1267575"/>
            <a:ext cx="80787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Integration Points in nnx.Module: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__init__</a:t>
            </a:r>
            <a:r>
              <a:rPr lang="en" sz="1800"/>
              <a:t>: Validate static configuration arguments (less common for Chex).</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__call__</a:t>
            </a:r>
            <a:r>
              <a:rPr lang="en" sz="1800"/>
              <a:t>: Primary location. Validate inputs, intermediate activations, and final outputs.</a:t>
            </a:r>
            <a:endParaRPr sz="1800"/>
          </a:p>
        </p:txBody>
      </p:sp>
      <p:sp>
        <p:nvSpPr>
          <p:cNvPr id="1099" name="Google Shape;1099;p12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Leveraging Chex within Flax NNX Models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03" name="Shape 1103"/>
        <p:cNvGrpSpPr/>
        <p:nvPr/>
      </p:nvGrpSpPr>
      <p:grpSpPr>
        <a:xfrm>
          <a:off x="0" y="0"/>
          <a:ext cx="0" cy="0"/>
          <a:chOff x="0" y="0"/>
          <a:chExt cx="0" cy="0"/>
        </a:xfrm>
      </p:grpSpPr>
      <p:sp>
        <p:nvSpPr>
          <p:cNvPr id="1104" name="Google Shape;1104;p122"/>
          <p:cNvSpPr txBox="1"/>
          <p:nvPr/>
        </p:nvSpPr>
        <p:spPr>
          <a:xfrm>
            <a:off x="375525" y="1314125"/>
            <a:ext cx="8352600" cy="1200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class</a:t>
            </a:r>
            <a:r>
              <a:rPr lang="en" sz="1200">
                <a:solidFill>
                  <a:srgbClr val="FFB757"/>
                </a:solidFill>
                <a:latin typeface="Roboto Mono"/>
                <a:ea typeface="Roboto Mono"/>
                <a:cs typeface="Roboto Mono"/>
                <a:sym typeface="Roboto Mono"/>
              </a:rPr>
              <a:t> SimpleMLP</a:t>
            </a:r>
            <a:r>
              <a:rPr lang="en" sz="1200">
                <a:solidFill>
                  <a:srgbClr val="F0F3F6"/>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nnx</a:t>
            </a:r>
            <a:r>
              <a:rPr lang="en" sz="1200">
                <a:solidFill>
                  <a:srgbClr val="F0F3F6"/>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Module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def</a:t>
            </a:r>
            <a:r>
              <a:rPr lang="en" sz="1200">
                <a:solidFill>
                  <a:srgbClr val="91CBFF"/>
                </a:solidFill>
                <a:latin typeface="Roboto Mono"/>
                <a:ea typeface="Roboto Mono"/>
                <a:cs typeface="Roboto Mono"/>
                <a:sym typeface="Roboto Mono"/>
              </a:rPr>
              <a:t> __init__</a:t>
            </a:r>
            <a:r>
              <a:rPr lang="en" sz="1200">
                <a:solidFill>
                  <a:srgbClr val="F0F3F6"/>
                </a:solidFill>
                <a:latin typeface="Roboto Mono"/>
                <a:ea typeface="Roboto Mono"/>
                <a:cs typeface="Roboto Mono"/>
                <a:sym typeface="Roboto Mono"/>
              </a:rPr>
              <a:t>(self, din: </a:t>
            </a:r>
            <a:r>
              <a:rPr lang="en" sz="1200">
                <a:solidFill>
                  <a:srgbClr val="91CBFF"/>
                </a:solidFill>
                <a:latin typeface="Roboto Mono"/>
                <a:ea typeface="Roboto Mono"/>
                <a:cs typeface="Roboto Mono"/>
                <a:sym typeface="Roboto Mono"/>
              </a:rPr>
              <a:t>int</a:t>
            </a:r>
            <a:r>
              <a:rPr lang="en" sz="1200">
                <a:solidFill>
                  <a:srgbClr val="F0F3F6"/>
                </a:solidFill>
                <a:latin typeface="Roboto Mono"/>
                <a:ea typeface="Roboto Mono"/>
                <a:cs typeface="Roboto Mono"/>
                <a:sym typeface="Roboto Mono"/>
              </a:rPr>
              <a:t>, dmid: </a:t>
            </a:r>
            <a:r>
              <a:rPr lang="en" sz="1200">
                <a:solidFill>
                  <a:srgbClr val="91CBFF"/>
                </a:solidFill>
                <a:latin typeface="Roboto Mono"/>
                <a:ea typeface="Roboto Mono"/>
                <a:cs typeface="Roboto Mono"/>
                <a:sym typeface="Roboto Mono"/>
              </a:rPr>
              <a:t>int</a:t>
            </a:r>
            <a:r>
              <a:rPr lang="en" sz="1200">
                <a:solidFill>
                  <a:srgbClr val="F0F3F6"/>
                </a:solidFill>
                <a:latin typeface="Roboto Mono"/>
                <a:ea typeface="Roboto Mono"/>
                <a:cs typeface="Roboto Mono"/>
                <a:sym typeface="Roboto Mono"/>
              </a:rPr>
              <a:t>, dout: </a:t>
            </a:r>
            <a:r>
              <a:rPr lang="en" sz="1200">
                <a:solidFill>
                  <a:srgbClr val="91CBFF"/>
                </a:solidFill>
                <a:latin typeface="Roboto Mono"/>
                <a:ea typeface="Roboto Mono"/>
                <a:cs typeface="Roboto Mono"/>
                <a:sym typeface="Roboto Mono"/>
              </a:rPr>
              <a:t>int</a:t>
            </a:r>
            <a:r>
              <a:rPr lang="en" sz="1200">
                <a:solidFill>
                  <a:srgbClr val="F0F3F6"/>
                </a:solidFill>
                <a:latin typeface="Roboto Mono"/>
                <a:ea typeface="Roboto Mono"/>
                <a:cs typeface="Roboto Mono"/>
                <a:sym typeface="Roboto Mono"/>
              </a:rPr>
              <a: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self</a:t>
            </a:r>
            <a:r>
              <a:rPr lang="en" sz="1200">
                <a:solidFill>
                  <a:srgbClr val="F0F3F6"/>
                </a:solidFill>
                <a:latin typeface="Roboto Mono"/>
                <a:ea typeface="Roboto Mono"/>
                <a:cs typeface="Roboto Mono"/>
                <a:sym typeface="Roboto Mono"/>
              </a:rPr>
              <a:t>.linear1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nnx.Linear(din, dmid, </a:t>
            </a:r>
            <a:r>
              <a:rPr lang="en" sz="1200">
                <a:solidFill>
                  <a:srgbClr val="FFB757"/>
                </a:solidFill>
                <a:latin typeface="Roboto Mono"/>
                <a:ea typeface="Roboto Mono"/>
                <a:cs typeface="Roboto Mono"/>
                <a:sym typeface="Roboto Mono"/>
              </a:rPr>
              <a:t>rngs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self</a:t>
            </a:r>
            <a:r>
              <a:rPr lang="en" sz="1200">
                <a:solidFill>
                  <a:srgbClr val="F0F3F6"/>
                </a:solidFill>
                <a:latin typeface="Roboto Mono"/>
                <a:ea typeface="Roboto Mono"/>
                <a:cs typeface="Roboto Mono"/>
                <a:sym typeface="Roboto Mono"/>
              </a:rPr>
              <a:t>.linear2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nnx.Linear(dmid, dout, </a:t>
            </a:r>
            <a:r>
              <a:rPr lang="en" sz="1200">
                <a:solidFill>
                  <a:srgbClr val="FFB757"/>
                </a:solidFill>
                <a:latin typeface="Roboto Mono"/>
                <a:ea typeface="Roboto Mono"/>
                <a:cs typeface="Roboto Mono"/>
                <a:sym typeface="Roboto Mono"/>
              </a:rPr>
              <a:t>rngs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rngs)</a:t>
            </a:r>
            <a:endParaRPr sz="1200">
              <a:solidFill>
                <a:srgbClr val="FF9492"/>
              </a:solidFill>
              <a:latin typeface="Roboto Mono"/>
              <a:ea typeface="Roboto Mono"/>
              <a:cs typeface="Roboto Mono"/>
              <a:sym typeface="Roboto Mono"/>
            </a:endParaRPr>
          </a:p>
        </p:txBody>
      </p:sp>
      <p:sp>
        <p:nvSpPr>
          <p:cNvPr id="1105" name="Google Shape;1105;p12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Flax NNX Example 1: Input/Output Validation</a:t>
            </a:r>
            <a:endParaRPr>
              <a:solidFill>
                <a:schemeClr val="lt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09" name="Shape 1109"/>
        <p:cNvGrpSpPr/>
        <p:nvPr/>
      </p:nvGrpSpPr>
      <p:grpSpPr>
        <a:xfrm>
          <a:off x="0" y="0"/>
          <a:ext cx="0" cy="0"/>
          <a:chOff x="0" y="0"/>
          <a:chExt cx="0" cy="0"/>
        </a:xfrm>
      </p:grpSpPr>
      <p:sp>
        <p:nvSpPr>
          <p:cNvPr id="1110" name="Google Shape;1110;p123"/>
          <p:cNvSpPr txBox="1"/>
          <p:nvPr/>
        </p:nvSpPr>
        <p:spPr>
          <a:xfrm>
            <a:off x="375525" y="9331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__call__</a:t>
            </a:r>
            <a:r>
              <a:rPr lang="en" sz="1100">
                <a:solidFill>
                  <a:srgbClr val="F0F3F6"/>
                </a:solidFill>
                <a:latin typeface="Roboto Mono"/>
                <a:ea typeface="Roboto Mono"/>
                <a:cs typeface="Roboto Mono"/>
                <a:sym typeface="Roboto Mono"/>
              </a:rPr>
              <a:t>(self, x: chex.Array) -&gt; chex.Array:</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Validate input: Expecting [batch, features]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chex.assert_rank(x, </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 </a:t>
            </a:r>
            <a:r>
              <a:rPr lang="en" sz="1100">
                <a:solidFill>
                  <a:srgbClr val="BDC4CC"/>
                </a:solidFill>
                <a:latin typeface="Roboto Mono"/>
                <a:ea typeface="Roboto Mono"/>
                <a:cs typeface="Roboto Mono"/>
                <a:sym typeface="Roboto Mono"/>
              </a:rPr>
              <a:t># Must be 2D</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chex.assert_axis_dimension(x, </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self</a:t>
            </a:r>
            <a:r>
              <a:rPr lang="en" sz="1100">
                <a:solidFill>
                  <a:srgbClr val="F0F3F6"/>
                </a:solidFill>
                <a:latin typeface="Roboto Mono"/>
                <a:ea typeface="Roboto Mono"/>
                <a:cs typeface="Roboto Mono"/>
                <a:sym typeface="Roboto Mono"/>
              </a:rPr>
              <a:t>.linear1.in_features) </a:t>
            </a:r>
            <a:r>
              <a:rPr lang="en" sz="1100">
                <a:solidFill>
                  <a:srgbClr val="BDC4CC"/>
                </a:solidFill>
                <a:latin typeface="Roboto Mono"/>
                <a:ea typeface="Roboto Mono"/>
                <a:cs typeface="Roboto Mono"/>
                <a:sym typeface="Roboto Mono"/>
              </a:rPr>
              <a:t># Check dim</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chex.assert_type(x, jnp.float32) </a:t>
            </a:r>
            <a:r>
              <a:rPr lang="en" sz="1100">
                <a:solidFill>
                  <a:srgbClr val="BDC4CC"/>
                </a:solidFill>
                <a:latin typeface="Roboto Mono"/>
                <a:ea typeface="Roboto Mono"/>
                <a:cs typeface="Roboto Mono"/>
                <a:sym typeface="Roboto Mono"/>
              </a:rPr>
              <a:t># Check type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Forward pass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.linear1(x)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nnx.relu(x)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.linear2(x)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Validate output: Expecting [batch, out_features]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chex.assert_rank(x, </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chex.assert_axis_dimension(x, </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self</a:t>
            </a:r>
            <a:r>
              <a:rPr lang="en" sz="1100">
                <a:solidFill>
                  <a:srgbClr val="F0F3F6"/>
                </a:solidFill>
                <a:latin typeface="Roboto Mono"/>
                <a:ea typeface="Roboto Mono"/>
                <a:cs typeface="Roboto Mono"/>
                <a:sym typeface="Roboto Mono"/>
              </a:rPr>
              <a:t>.linear2.out_features)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x</a:t>
            </a:r>
            <a:endParaRPr sz="1100">
              <a:solidFill>
                <a:srgbClr val="FF9492"/>
              </a:solidFill>
              <a:latin typeface="Roboto Mono"/>
              <a:ea typeface="Roboto Mono"/>
              <a:cs typeface="Roboto Mono"/>
              <a:sym typeface="Roboto Mono"/>
            </a:endParaRPr>
          </a:p>
        </p:txBody>
      </p:sp>
      <p:sp>
        <p:nvSpPr>
          <p:cNvPr id="1111" name="Google Shape;1111;p12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Flax NNX Example 1: Input/Output Validation</a:t>
            </a:r>
            <a:endParaRPr>
              <a:solidFill>
                <a:schemeClr val="lt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 name="Shape 1115"/>
        <p:cNvGrpSpPr/>
        <p:nvPr/>
      </p:nvGrpSpPr>
      <p:grpSpPr>
        <a:xfrm>
          <a:off x="0" y="0"/>
          <a:ext cx="0" cy="0"/>
          <a:chOff x="0" y="0"/>
          <a:chExt cx="0" cy="0"/>
        </a:xfrm>
      </p:grpSpPr>
      <p:sp>
        <p:nvSpPr>
          <p:cNvPr id="1116" name="Google Shape;1116;p124"/>
          <p:cNvSpPr txBox="1"/>
          <p:nvPr>
            <p:ph idx="1" type="body"/>
          </p:nvPr>
        </p:nvSpPr>
        <p:spPr>
          <a:xfrm>
            <a:off x="344500" y="810375"/>
            <a:ext cx="8432400" cy="3333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Chex has a lot more than just assertions:</a:t>
            </a:r>
            <a:endParaRPr sz="1800"/>
          </a:p>
          <a:p>
            <a:pPr indent="-342900" lvl="0" marL="457200" rtl="0" algn="l">
              <a:lnSpc>
                <a:spcPct val="115000"/>
              </a:lnSpc>
              <a:spcBef>
                <a:spcPts val="1000"/>
              </a:spcBef>
              <a:spcAft>
                <a:spcPts val="0"/>
              </a:spcAft>
              <a:buSzPts val="1800"/>
              <a:buChar char="●"/>
            </a:pPr>
            <a:r>
              <a:rPr b="1" lang="en" sz="1800"/>
              <a:t>Dataclasses</a:t>
            </a:r>
            <a:r>
              <a:rPr lang="en" sz="1800"/>
              <a:t>: Chex provides a JAX-friendly dataclass implementation.</a:t>
            </a:r>
            <a:endParaRPr sz="1800"/>
          </a:p>
          <a:p>
            <a:pPr indent="-342900" lvl="0" marL="457200" rtl="0" algn="l">
              <a:lnSpc>
                <a:spcPct val="115000"/>
              </a:lnSpc>
              <a:spcBef>
                <a:spcPts val="1000"/>
              </a:spcBef>
              <a:spcAft>
                <a:spcPts val="0"/>
              </a:spcAft>
              <a:buSzPts val="1800"/>
              <a:buChar char="●"/>
            </a:pPr>
            <a:r>
              <a:rPr b="1" lang="en" sz="1800"/>
              <a:t>Warnings</a:t>
            </a:r>
            <a:r>
              <a:rPr lang="en" sz="1800"/>
              <a:t>: Chex also offers utilities to add common warnings, such as specific types of deprecation warnings.</a:t>
            </a:r>
            <a:endParaRPr sz="1800"/>
          </a:p>
          <a:p>
            <a:pPr indent="-342900" lvl="0" marL="457200" rtl="0" algn="l">
              <a:lnSpc>
                <a:spcPct val="115000"/>
              </a:lnSpc>
              <a:spcBef>
                <a:spcPts val="1000"/>
              </a:spcBef>
              <a:spcAft>
                <a:spcPts val="0"/>
              </a:spcAft>
              <a:buSzPts val="1800"/>
              <a:buChar char="●"/>
            </a:pPr>
            <a:r>
              <a:rPr b="1" lang="en" sz="1800"/>
              <a:t>Test variants</a:t>
            </a:r>
            <a:r>
              <a:rPr lang="en" sz="1800"/>
              <a:t>:</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@chex.variants(with_jit=True, without_jit=True)</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Char char="●"/>
            </a:pPr>
            <a:r>
              <a:rPr b="1" lang="en" sz="1800"/>
              <a:t>Faking</a:t>
            </a:r>
            <a:r>
              <a:rPr b="1" lang="en" sz="1800"/>
              <a:t> multi-device test environments</a:t>
            </a:r>
            <a:r>
              <a:rPr lang="en" sz="1800"/>
              <a:t>: Fake a real multi-device environment with a multi-threaded CPU</a:t>
            </a:r>
            <a:endParaRPr sz="1800"/>
          </a:p>
        </p:txBody>
      </p:sp>
      <p:sp>
        <p:nvSpPr>
          <p:cNvPr id="1117" name="Google Shape;1117;p12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00000"/>
                </a:solidFill>
              </a:rPr>
              <a:t>… And much more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1" name="Shape 1121"/>
        <p:cNvGrpSpPr/>
        <p:nvPr/>
      </p:nvGrpSpPr>
      <p:grpSpPr>
        <a:xfrm>
          <a:off x="0" y="0"/>
          <a:ext cx="0" cy="0"/>
          <a:chOff x="0" y="0"/>
          <a:chExt cx="0" cy="0"/>
        </a:xfrm>
      </p:grpSpPr>
      <p:sp>
        <p:nvSpPr>
          <p:cNvPr id="1122" name="Google Shape;1122;p125"/>
          <p:cNvSpPr txBox="1"/>
          <p:nvPr>
            <p:ph idx="1" type="body"/>
          </p:nvPr>
        </p:nvSpPr>
        <p:spPr>
          <a:xfrm>
            <a:off x="344500" y="886575"/>
            <a:ext cx="8302800" cy="4036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Recap:</a:t>
            </a:r>
            <a:endParaRPr sz="1800"/>
          </a:p>
          <a:p>
            <a:pPr indent="-342900" lvl="0" marL="457200" rtl="0" algn="l">
              <a:lnSpc>
                <a:spcPct val="115000"/>
              </a:lnSpc>
              <a:spcBef>
                <a:spcPts val="1000"/>
              </a:spcBef>
              <a:spcAft>
                <a:spcPts val="0"/>
              </a:spcAft>
              <a:buSzPts val="1800"/>
              <a:buChar char="●"/>
            </a:pPr>
            <a:r>
              <a:rPr lang="en" sz="1800"/>
              <a:t>Chex provides essential validation tools tailored for JAX.</a:t>
            </a:r>
            <a:endParaRPr sz="1800"/>
          </a:p>
          <a:p>
            <a:pPr indent="-342900" lvl="0" marL="457200" rtl="0" algn="l">
              <a:lnSpc>
                <a:spcPct val="115000"/>
              </a:lnSpc>
              <a:spcBef>
                <a:spcPts val="1000"/>
              </a:spcBef>
              <a:spcAft>
                <a:spcPts val="0"/>
              </a:spcAft>
              <a:buSzPts val="1800"/>
              <a:buChar char="●"/>
            </a:pPr>
            <a:r>
              <a:rPr lang="en" sz="1800"/>
              <a:t>Assertions (shape, type, rank, tree) are key.</a:t>
            </a:r>
            <a:endParaRPr sz="1800"/>
          </a:p>
          <a:p>
            <a:pPr indent="-342900" lvl="0" marL="457200" rtl="0" algn="l">
              <a:lnSpc>
                <a:spcPct val="115000"/>
              </a:lnSpc>
              <a:spcBef>
                <a:spcPts val="1000"/>
              </a:spcBef>
              <a:spcAft>
                <a:spcPts val="0"/>
              </a:spcAft>
              <a:buSzPts val="1800"/>
              <a:buChar char="●"/>
            </a:pPr>
            <a:r>
              <a:rPr lang="en" sz="1800"/>
              <a:t>Works seamlessly with JAX transformations (</a:t>
            </a:r>
            <a:r>
              <a:rPr lang="en" sz="1800">
                <a:latin typeface="Roboto Mono Medium"/>
                <a:ea typeface="Roboto Mono Medium"/>
                <a:cs typeface="Roboto Mono Medium"/>
                <a:sym typeface="Roboto Mono Medium"/>
              </a:rPr>
              <a:t>jit(), vmap()</a:t>
            </a:r>
            <a:r>
              <a:rPr lang="en" sz="1800"/>
              <a:t>).</a:t>
            </a:r>
            <a:endParaRPr sz="1800"/>
          </a:p>
          <a:p>
            <a:pPr indent="-342900" lvl="0" marL="457200" rtl="0" algn="l">
              <a:lnSpc>
                <a:spcPct val="115000"/>
              </a:lnSpc>
              <a:spcBef>
                <a:spcPts val="1000"/>
              </a:spcBef>
              <a:spcAft>
                <a:spcPts val="0"/>
              </a:spcAft>
              <a:buSzPts val="1800"/>
              <a:buChar char="●"/>
            </a:pPr>
            <a:r>
              <a:rPr lang="en" sz="1800"/>
              <a:t>Integrates naturally into Flax NNX models (</a:t>
            </a:r>
            <a:r>
              <a:rPr lang="en" sz="1800">
                <a:latin typeface="Roboto Mono Medium"/>
                <a:ea typeface="Roboto Mono Medium"/>
                <a:cs typeface="Roboto Mono Medium"/>
                <a:sym typeface="Roboto Mono Medium"/>
              </a:rPr>
              <a:t>__call__</a:t>
            </a:r>
            <a:r>
              <a:rPr lang="en" sz="1800"/>
              <a:t>) and training loops.</a:t>
            </a:r>
            <a:endParaRPr sz="1800"/>
          </a:p>
          <a:p>
            <a:pPr indent="0" lvl="0" marL="0" rtl="0" algn="l">
              <a:lnSpc>
                <a:spcPct val="115000"/>
              </a:lnSpc>
              <a:spcBef>
                <a:spcPts val="1000"/>
              </a:spcBef>
              <a:spcAft>
                <a:spcPts val="0"/>
              </a:spcAft>
              <a:buNone/>
            </a:pPr>
            <a:r>
              <a:rPr lang="en" sz="1800"/>
              <a:t>Benefits:</a:t>
            </a:r>
            <a:endParaRPr sz="1800"/>
          </a:p>
          <a:p>
            <a:pPr indent="-342900" lvl="0" marL="457200" rtl="0" algn="l">
              <a:lnSpc>
                <a:spcPct val="115000"/>
              </a:lnSpc>
              <a:spcBef>
                <a:spcPts val="1000"/>
              </a:spcBef>
              <a:spcAft>
                <a:spcPts val="0"/>
              </a:spcAft>
              <a:buSzPts val="1800"/>
              <a:buChar char="●"/>
            </a:pPr>
            <a:r>
              <a:rPr b="1" lang="en" sz="1800"/>
              <a:t>Improved Reliability</a:t>
            </a:r>
            <a:r>
              <a:rPr lang="en" sz="1800"/>
              <a:t>: Catch data errors early.</a:t>
            </a:r>
            <a:endParaRPr sz="1800"/>
          </a:p>
          <a:p>
            <a:pPr indent="-342900" lvl="0" marL="457200" rtl="0" algn="l">
              <a:lnSpc>
                <a:spcPct val="115000"/>
              </a:lnSpc>
              <a:spcBef>
                <a:spcPts val="1000"/>
              </a:spcBef>
              <a:spcAft>
                <a:spcPts val="0"/>
              </a:spcAft>
              <a:buSzPts val="1800"/>
              <a:buChar char="●"/>
            </a:pPr>
            <a:r>
              <a:rPr b="1" lang="en" sz="1800"/>
              <a:t>Enhanced Debugging</a:t>
            </a:r>
            <a:r>
              <a:rPr lang="en" sz="1800"/>
              <a:t>: Clearer, JAX-specific error messages.</a:t>
            </a:r>
            <a:endParaRPr sz="1800"/>
          </a:p>
          <a:p>
            <a:pPr indent="-342900" lvl="0" marL="457200" rtl="0" algn="l">
              <a:lnSpc>
                <a:spcPct val="115000"/>
              </a:lnSpc>
              <a:spcBef>
                <a:spcPts val="1000"/>
              </a:spcBef>
              <a:spcAft>
                <a:spcPts val="1000"/>
              </a:spcAft>
              <a:buSzPts val="1800"/>
              <a:buChar char="●"/>
            </a:pPr>
            <a:r>
              <a:rPr b="1" lang="en" sz="1800"/>
              <a:t>Clearer Code Intent</a:t>
            </a:r>
            <a:r>
              <a:rPr lang="en" sz="1800"/>
              <a:t>: Assertions act as executable documentation.</a:t>
            </a:r>
            <a:endParaRPr sz="1800"/>
          </a:p>
        </p:txBody>
      </p:sp>
      <p:sp>
        <p:nvSpPr>
          <p:cNvPr id="1123" name="Google Shape;1123;p12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Chex: A Best Practice for Reliable JAX Development</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7" name="Shape 1127"/>
        <p:cNvGrpSpPr/>
        <p:nvPr/>
      </p:nvGrpSpPr>
      <p:grpSpPr>
        <a:xfrm>
          <a:off x="0" y="0"/>
          <a:ext cx="0" cy="0"/>
          <a:chOff x="0" y="0"/>
          <a:chExt cx="0" cy="0"/>
        </a:xfrm>
      </p:grpSpPr>
      <p:sp>
        <p:nvSpPr>
          <p:cNvPr id="1128" name="Google Shape;1128;p126"/>
          <p:cNvSpPr txBox="1"/>
          <p:nvPr>
            <p:ph idx="1" type="body"/>
          </p:nvPr>
        </p:nvSpPr>
        <p:spPr>
          <a:xfrm>
            <a:off x="344500" y="1572375"/>
            <a:ext cx="5672100" cy="2213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lt1"/>
                </a:solidFill>
              </a:rPr>
              <a:t>JAX: </a:t>
            </a:r>
            <a:r>
              <a:rPr lang="en" sz="2400" u="sng">
                <a:solidFill>
                  <a:schemeClr val="hlink"/>
                </a:solidFill>
                <a:hlinkClick r:id="rId3"/>
              </a:rPr>
              <a:t>https://jax.dev</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Flax NNX: </a:t>
            </a:r>
            <a:r>
              <a:rPr lang="en" sz="2400" u="sng">
                <a:solidFill>
                  <a:schemeClr val="hlink"/>
                </a:solidFill>
                <a:hlinkClick r:id="rId4"/>
              </a:rPr>
              <a:t>https://flax.readthedocs.io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JAX AI Stack: </a:t>
            </a:r>
            <a:r>
              <a:rPr lang="en" sz="2400" u="sng">
                <a:solidFill>
                  <a:schemeClr val="hlink"/>
                </a:solidFill>
                <a:hlinkClick r:id="rId5"/>
              </a:rPr>
              <a:t>https://jaxstack.ai</a:t>
            </a:r>
            <a:endParaRPr sz="2400">
              <a:solidFill>
                <a:schemeClr val="lt1"/>
              </a:solidFill>
            </a:endParaRPr>
          </a:p>
          <a:p>
            <a:pPr indent="0" lvl="0" marL="0" rtl="0" algn="l">
              <a:lnSpc>
                <a:spcPct val="115000"/>
              </a:lnSpc>
              <a:spcBef>
                <a:spcPts val="1000"/>
              </a:spcBef>
              <a:spcAft>
                <a:spcPts val="1000"/>
              </a:spcAft>
              <a:buNone/>
            </a:pPr>
            <a:r>
              <a:rPr lang="en" sz="2400">
                <a:solidFill>
                  <a:schemeClr val="lt1"/>
                </a:solidFill>
              </a:rPr>
              <a:t>Chex: </a:t>
            </a:r>
            <a:r>
              <a:rPr lang="en" sz="2400" u="sng">
                <a:solidFill>
                  <a:schemeClr val="hlink"/>
                </a:solidFill>
                <a:hlinkClick r:id="rId6"/>
              </a:rPr>
              <a:t>https://chex.readthedocs.io</a:t>
            </a:r>
            <a:endParaRPr sz="2400">
              <a:solidFill>
                <a:schemeClr val="lt1"/>
              </a:solidFill>
            </a:endParaRPr>
          </a:p>
        </p:txBody>
      </p:sp>
      <p:sp>
        <p:nvSpPr>
          <p:cNvPr id="1129" name="Google Shape;1129;p12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pic>
        <p:nvPicPr>
          <p:cNvPr id="1130" name="Google Shape;1130;p126"/>
          <p:cNvPicPr preferRelativeResize="0"/>
          <p:nvPr/>
        </p:nvPicPr>
        <p:blipFill>
          <a:blip r:embed="rId7">
            <a:alphaModFix/>
          </a:blip>
          <a:stretch>
            <a:fillRect/>
          </a:stretch>
        </p:blipFill>
        <p:spPr>
          <a:xfrm>
            <a:off x="6555975" y="1775363"/>
            <a:ext cx="2180375" cy="126461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91"/>
          <p:cNvSpPr txBox="1"/>
          <p:nvPr>
            <p:ph idx="1" type="body"/>
          </p:nvPr>
        </p:nvSpPr>
        <p:spPr>
          <a:xfrm>
            <a:off x="344500" y="1047875"/>
            <a:ext cx="8102100" cy="2886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A dedicated library specifically for JAX users.</a:t>
            </a:r>
            <a:endParaRPr sz="1800"/>
          </a:p>
          <a:p>
            <a:pPr indent="-342900" lvl="0" marL="457200" rtl="0" algn="l">
              <a:lnSpc>
                <a:spcPct val="115000"/>
              </a:lnSpc>
              <a:spcBef>
                <a:spcPts val="1000"/>
              </a:spcBef>
              <a:spcAft>
                <a:spcPts val="0"/>
              </a:spcAft>
              <a:buSzPts val="1800"/>
              <a:buChar char="●"/>
            </a:pPr>
            <a:r>
              <a:rPr lang="en" sz="1800"/>
              <a:t>Focuses on enhancing reliability and simplifying development.</a:t>
            </a:r>
            <a:endParaRPr sz="1800"/>
          </a:p>
          <a:p>
            <a:pPr indent="-342900" lvl="0" marL="457200" rtl="0" algn="l">
              <a:lnSpc>
                <a:spcPct val="115000"/>
              </a:lnSpc>
              <a:spcBef>
                <a:spcPts val="1000"/>
              </a:spcBef>
              <a:spcAft>
                <a:spcPts val="0"/>
              </a:spcAft>
              <a:buSzPts val="1800"/>
              <a:buChar char="●"/>
            </a:pPr>
            <a:r>
              <a:rPr lang="en" sz="1800"/>
              <a:t>Core Pillars:</a:t>
            </a:r>
            <a:endParaRPr sz="1800"/>
          </a:p>
          <a:p>
            <a:pPr indent="-342900" lvl="1" marL="914400" rtl="0" algn="l">
              <a:lnSpc>
                <a:spcPct val="115000"/>
              </a:lnSpc>
              <a:spcBef>
                <a:spcPts val="1000"/>
              </a:spcBef>
              <a:spcAft>
                <a:spcPts val="0"/>
              </a:spcAft>
              <a:buSzPts val="1800"/>
              <a:buChar char="○"/>
            </a:pPr>
            <a:r>
              <a:rPr b="1" lang="en" sz="1800"/>
              <a:t>Instrumentation</a:t>
            </a:r>
            <a:r>
              <a:rPr lang="en" sz="1800"/>
              <a:t>: Runtime assertions for data validation (shapes, types, values)</a:t>
            </a:r>
            <a:r>
              <a:rPr lang="en" sz="1800">
                <a:latin typeface="Roboto Mono Medium"/>
                <a:ea typeface="Roboto Mono Medium"/>
                <a:cs typeface="Roboto Mono Medium"/>
                <a:sym typeface="Roboto Mono Medium"/>
              </a:rPr>
              <a:t>.</a:t>
            </a:r>
            <a:endParaRPr sz="1800"/>
          </a:p>
          <a:p>
            <a:pPr indent="-342900" lvl="1" marL="914400" rtl="0" algn="l">
              <a:lnSpc>
                <a:spcPct val="115000"/>
              </a:lnSpc>
              <a:spcBef>
                <a:spcPts val="1000"/>
              </a:spcBef>
              <a:spcAft>
                <a:spcPts val="1000"/>
              </a:spcAft>
              <a:buSzPts val="1800"/>
              <a:buChar char="○"/>
            </a:pPr>
            <a:r>
              <a:rPr b="1" lang="en" sz="1800"/>
              <a:t>Testing</a:t>
            </a:r>
            <a:r>
              <a:rPr lang="en" sz="1800"/>
              <a:t>: Utilities for comprehensive testing across JAX modes (e.g., </a:t>
            </a:r>
            <a:r>
              <a:rPr lang="en" sz="1800">
                <a:latin typeface="Roboto Mono Medium"/>
                <a:ea typeface="Roboto Mono Medium"/>
                <a:cs typeface="Roboto Mono Medium"/>
                <a:sym typeface="Roboto Mono Medium"/>
              </a:rPr>
              <a:t>jit()</a:t>
            </a:r>
            <a:r>
              <a:rPr lang="en" sz="1800">
                <a:latin typeface="Arial"/>
                <a:ea typeface="Arial"/>
                <a:cs typeface="Arial"/>
                <a:sym typeface="Arial"/>
              </a:rPr>
              <a:t> vs. </a:t>
            </a:r>
            <a:r>
              <a:rPr lang="en" sz="1800">
                <a:latin typeface="Roboto Mono Medium"/>
                <a:ea typeface="Roboto Mono Medium"/>
                <a:cs typeface="Roboto Mono Medium"/>
                <a:sym typeface="Roboto Mono Medium"/>
              </a:rPr>
              <a:t>non-jit()</a:t>
            </a:r>
            <a:r>
              <a:rPr lang="en" sz="1800"/>
              <a:t>).</a:t>
            </a:r>
            <a:endParaRPr sz="1800"/>
          </a:p>
        </p:txBody>
      </p:sp>
      <p:sp>
        <p:nvSpPr>
          <p:cNvPr id="918" name="Google Shape;918;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Chex: Utilities for Robust JAX Development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127"/>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136" name="Google Shape;1136;p127"/>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137" name="Google Shape;1137;p127"/>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sp>
        <p:nvSpPr>
          <p:cNvPr id="923" name="Google Shape;923;p92"/>
          <p:cNvSpPr txBox="1"/>
          <p:nvPr>
            <p:ph idx="1" type="body"/>
          </p:nvPr>
        </p:nvSpPr>
        <p:spPr>
          <a:xfrm>
            <a:off x="344500" y="810375"/>
            <a:ext cx="8255400" cy="3924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700"/>
              <a:t>Key Assertion Functions:</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chex.assert_shape(x, expected_shape)</a:t>
            </a:r>
            <a:r>
              <a:rPr lang="en" sz="1700"/>
              <a:t>: Verifies array shape (supports </a:t>
            </a:r>
            <a:r>
              <a:rPr lang="en" sz="1700">
                <a:latin typeface="Roboto Mono Medium"/>
                <a:ea typeface="Roboto Mono Medium"/>
                <a:cs typeface="Roboto Mono Medium"/>
                <a:sym typeface="Roboto Mono Medium"/>
              </a:rPr>
              <a:t>None, ...</a:t>
            </a:r>
            <a:r>
              <a:rPr lang="en" sz="1700"/>
              <a:t>). Crucial for JAX!</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chex.assert_type(x, expected_type)</a:t>
            </a:r>
            <a:r>
              <a:rPr lang="en" sz="1700"/>
              <a:t>: Checks array dtype.</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chex.assert_rank(x, expected_rank)</a:t>
            </a:r>
            <a:r>
              <a:rPr lang="en" sz="1700"/>
              <a:t>: Checks number of dimensions.</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chex.assert_scalar(x)</a:t>
            </a:r>
            <a:r>
              <a:rPr lang="en" sz="1700"/>
              <a:t>: Checks for shape ().</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chex.assert_trees_all_close(</a:t>
            </a:r>
            <a:r>
              <a:rPr lang="en" sz="1700">
                <a:latin typeface="Roboto Mono Medium"/>
                <a:ea typeface="Roboto Mono Medium"/>
                <a:cs typeface="Roboto Mono Medium"/>
                <a:sym typeface="Roboto Mono Medium"/>
              </a:rPr>
              <a:t>t1, t2</a:t>
            </a:r>
            <a:r>
              <a:rPr lang="en" sz="1700">
                <a:latin typeface="Roboto Mono Medium"/>
                <a:ea typeface="Roboto Mono Medium"/>
                <a:cs typeface="Roboto Mono Medium"/>
                <a:sym typeface="Roboto Mono Medium"/>
              </a:rPr>
              <a:t>, … tn</a:t>
            </a:r>
            <a:r>
              <a:rPr lang="en" sz="1700">
                <a:latin typeface="Roboto Mono Medium"/>
                <a:ea typeface="Roboto Mono Medium"/>
                <a:cs typeface="Roboto Mono Medium"/>
                <a:sym typeface="Roboto Mono Medium"/>
              </a:rPr>
              <a:t>) / _all_equal(t1, t2)</a:t>
            </a:r>
            <a:r>
              <a:rPr lang="en" sz="1700"/>
              <a:t>: Compares nested PyTrees (params, states).</a:t>
            </a:r>
            <a:endParaRPr sz="1700"/>
          </a:p>
          <a:p>
            <a:pPr indent="-336550" lvl="0" marL="457200" rtl="0" algn="l">
              <a:lnSpc>
                <a:spcPct val="115000"/>
              </a:lnSpc>
              <a:spcBef>
                <a:spcPts val="1000"/>
              </a:spcBef>
              <a:spcAft>
                <a:spcPts val="1000"/>
              </a:spcAft>
              <a:buSzPts val="1700"/>
              <a:buChar char="●"/>
            </a:pPr>
            <a:r>
              <a:rPr lang="en" sz="1700">
                <a:latin typeface="Roboto Mono Medium"/>
                <a:ea typeface="Roboto Mono Medium"/>
                <a:cs typeface="Roboto Mono Medium"/>
                <a:sym typeface="Roboto Mono Medium"/>
              </a:rPr>
              <a:t>chex.assert_tree_all_finite(tree)</a:t>
            </a:r>
            <a:r>
              <a:rPr lang="en" sz="1700"/>
              <a:t>: Checks for </a:t>
            </a:r>
            <a:r>
              <a:rPr lang="en" sz="1700">
                <a:latin typeface="Roboto Mono Medium"/>
                <a:ea typeface="Roboto Mono Medium"/>
                <a:cs typeface="Roboto Mono Medium"/>
                <a:sym typeface="Roboto Mono Medium"/>
              </a:rPr>
              <a:t>NaN/Inf</a:t>
            </a:r>
            <a:r>
              <a:rPr lang="en" sz="1700"/>
              <a:t> in all arrays within a PyTree. Essential for numerical stability.</a:t>
            </a:r>
            <a:endParaRPr sz="1700"/>
          </a:p>
        </p:txBody>
      </p:sp>
      <p:sp>
        <p:nvSpPr>
          <p:cNvPr id="924" name="Google Shape;924;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Assertions: The Core of Chex Instrumentation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
        <p:nvSpPr>
          <p:cNvPr id="929" name="Google Shape;929;p93"/>
          <p:cNvSpPr txBox="1"/>
          <p:nvPr>
            <p:ph idx="1" type="body"/>
          </p:nvPr>
        </p:nvSpPr>
        <p:spPr>
          <a:xfrm>
            <a:off x="344500" y="965300"/>
            <a:ext cx="8279100" cy="4006200"/>
          </a:xfrm>
          <a:prstGeom prst="rect">
            <a:avLst/>
          </a:prstGeom>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Char char="●"/>
            </a:pPr>
            <a:r>
              <a:rPr lang="en" sz="1600"/>
              <a:t>Standard Python assert operates on concrete values.</a:t>
            </a:r>
            <a:endParaRPr sz="1600"/>
          </a:p>
          <a:p>
            <a:pPr indent="-330200" lvl="0" marL="457200" rtl="0" algn="l">
              <a:lnSpc>
                <a:spcPct val="115000"/>
              </a:lnSpc>
              <a:spcBef>
                <a:spcPts val="1000"/>
              </a:spcBef>
              <a:spcAft>
                <a:spcPts val="0"/>
              </a:spcAft>
              <a:buSzPts val="1600"/>
              <a:buChar char="●"/>
            </a:pPr>
            <a:r>
              <a:rPr lang="en" sz="1600"/>
              <a:t>During JAX tracing (</a:t>
            </a:r>
            <a:r>
              <a:rPr lang="en" sz="1600">
                <a:latin typeface="Roboto Mono Medium"/>
                <a:ea typeface="Roboto Mono Medium"/>
                <a:cs typeface="Roboto Mono Medium"/>
                <a:sym typeface="Roboto Mono Medium"/>
              </a:rPr>
              <a:t>jit(), vmap()</a:t>
            </a:r>
            <a:r>
              <a:rPr lang="en" sz="1600"/>
              <a:t>), functions often see abstract values (tracers).</a:t>
            </a:r>
            <a:endParaRPr sz="1600"/>
          </a:p>
          <a:p>
            <a:pPr indent="-330200" lvl="0" marL="457200" rtl="0" algn="l">
              <a:lnSpc>
                <a:spcPct val="115000"/>
              </a:lnSpc>
              <a:spcBef>
                <a:spcPts val="1000"/>
              </a:spcBef>
              <a:spcAft>
                <a:spcPts val="0"/>
              </a:spcAft>
              <a:buSzPts val="1600"/>
              <a:buChar char="●"/>
            </a:pPr>
            <a:r>
              <a:rPr lang="en" sz="1600"/>
              <a:t>Standard assert:</a:t>
            </a:r>
            <a:endParaRPr sz="1600"/>
          </a:p>
          <a:p>
            <a:pPr indent="-330200" lvl="1" marL="914400" rtl="0" algn="l">
              <a:lnSpc>
                <a:spcPct val="115000"/>
              </a:lnSpc>
              <a:spcBef>
                <a:spcPts val="1000"/>
              </a:spcBef>
              <a:spcAft>
                <a:spcPts val="0"/>
              </a:spcAft>
              <a:buSzPts val="1600"/>
              <a:buChar char="○"/>
            </a:pPr>
            <a:r>
              <a:rPr lang="en" sz="1600"/>
              <a:t>Will not see actual values, and may not work correctly on tracers.</a:t>
            </a:r>
            <a:endParaRPr sz="1600"/>
          </a:p>
          <a:p>
            <a:pPr indent="-330200" lvl="1" marL="914400" rtl="0" algn="l">
              <a:lnSpc>
                <a:spcPct val="115000"/>
              </a:lnSpc>
              <a:spcBef>
                <a:spcPts val="1000"/>
              </a:spcBef>
              <a:spcAft>
                <a:spcPts val="0"/>
              </a:spcAft>
              <a:buSzPts val="1600"/>
              <a:buChar char="○"/>
            </a:pPr>
            <a:r>
              <a:rPr lang="en" sz="1600"/>
              <a:t>Be removed during compilation</a:t>
            </a:r>
            <a:r>
              <a:rPr lang="en" sz="1600"/>
              <a:t>.</a:t>
            </a:r>
            <a:endParaRPr sz="1600"/>
          </a:p>
          <a:p>
            <a:pPr indent="-330200" lvl="0" marL="457200" rtl="0" algn="l">
              <a:lnSpc>
                <a:spcPct val="115000"/>
              </a:lnSpc>
              <a:spcBef>
                <a:spcPts val="1000"/>
              </a:spcBef>
              <a:spcAft>
                <a:spcPts val="0"/>
              </a:spcAft>
              <a:buSzPts val="1600"/>
              <a:buChar char="●"/>
            </a:pPr>
            <a:r>
              <a:rPr lang="en" sz="1600"/>
              <a:t>Chex assertions:</a:t>
            </a:r>
            <a:endParaRPr sz="1600"/>
          </a:p>
          <a:p>
            <a:pPr indent="-330200" lvl="1" marL="914400" rtl="0" algn="l">
              <a:lnSpc>
                <a:spcPct val="115000"/>
              </a:lnSpc>
              <a:spcBef>
                <a:spcPts val="1000"/>
              </a:spcBef>
              <a:spcAft>
                <a:spcPts val="0"/>
              </a:spcAft>
              <a:buSzPts val="1600"/>
              <a:buChar char="○"/>
            </a:pPr>
            <a:r>
              <a:rPr lang="en" sz="1600"/>
              <a:t>Reliably inspect both abstract tracers (during tracing/compilation) AND concrete values (during runtime).</a:t>
            </a:r>
            <a:endParaRPr sz="1600"/>
          </a:p>
          <a:p>
            <a:pPr indent="-330200" lvl="1" marL="914400" rtl="0" algn="l">
              <a:lnSpc>
                <a:spcPct val="115000"/>
              </a:lnSpc>
              <a:spcBef>
                <a:spcPts val="1000"/>
              </a:spcBef>
              <a:spcAft>
                <a:spcPts val="0"/>
              </a:spcAft>
              <a:buSzPts val="1600"/>
              <a:buChar char="○"/>
            </a:pPr>
            <a:r>
              <a:rPr lang="en" sz="1600"/>
              <a:t>Provide clear, JAX-specific error messages.</a:t>
            </a:r>
            <a:endParaRPr sz="1600"/>
          </a:p>
          <a:p>
            <a:pPr indent="-330200" lvl="1" marL="914400" rtl="0" algn="l">
              <a:lnSpc>
                <a:spcPct val="115000"/>
              </a:lnSpc>
              <a:spcBef>
                <a:spcPts val="1000"/>
              </a:spcBef>
              <a:spcAft>
                <a:spcPts val="1000"/>
              </a:spcAft>
              <a:buSzPts val="1600"/>
              <a:buChar char="○"/>
            </a:pPr>
            <a:r>
              <a:rPr lang="en" sz="1600"/>
              <a:t>Act as explicit, executable documentation of data assumptions.</a:t>
            </a:r>
            <a:endParaRPr sz="1600"/>
          </a:p>
        </p:txBody>
      </p:sp>
      <p:sp>
        <p:nvSpPr>
          <p:cNvPr id="930" name="Google Shape;930;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Designed for JAX's Execution Model</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 name="Shape 934"/>
        <p:cNvGrpSpPr/>
        <p:nvPr/>
      </p:nvGrpSpPr>
      <p:grpSpPr>
        <a:xfrm>
          <a:off x="0" y="0"/>
          <a:ext cx="0" cy="0"/>
          <a:chOff x="0" y="0"/>
          <a:chExt cx="0" cy="0"/>
        </a:xfrm>
      </p:grpSpPr>
      <p:sp>
        <p:nvSpPr>
          <p:cNvPr id="935" name="Google Shape;935;p94"/>
          <p:cNvSpPr txBox="1"/>
          <p:nvPr>
            <p:ph idx="1" type="body"/>
          </p:nvPr>
        </p:nvSpPr>
        <p:spPr>
          <a:xfrm>
            <a:off x="344500" y="886575"/>
            <a:ext cx="4055700" cy="29265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t>PyTorch Approach (Often Ad-Hoc):</a:t>
            </a:r>
            <a:endParaRPr sz="1600"/>
          </a:p>
          <a:p>
            <a:pPr indent="-330200" lvl="0" marL="457200" rtl="0" algn="l">
              <a:lnSpc>
                <a:spcPct val="115000"/>
              </a:lnSpc>
              <a:spcBef>
                <a:spcPts val="1000"/>
              </a:spcBef>
              <a:spcAft>
                <a:spcPts val="0"/>
              </a:spcAft>
              <a:buSzPts val="1600"/>
              <a:buChar char="●"/>
            </a:pPr>
            <a:r>
              <a:rPr lang="en" sz="1600"/>
              <a:t>Standard Python </a:t>
            </a:r>
            <a:r>
              <a:rPr lang="en" sz="1600">
                <a:latin typeface="Roboto Mono Medium"/>
                <a:ea typeface="Roboto Mono Medium"/>
                <a:cs typeface="Roboto Mono Medium"/>
                <a:sym typeface="Roboto Mono Medium"/>
              </a:rPr>
              <a:t>assert x.shape == expected_shape</a:t>
            </a:r>
            <a:endParaRPr sz="1600">
              <a:latin typeface="Roboto Mono Medium"/>
              <a:ea typeface="Roboto Mono Medium"/>
              <a:cs typeface="Roboto Mono Medium"/>
              <a:sym typeface="Roboto Mono Medium"/>
            </a:endParaRPr>
          </a:p>
          <a:p>
            <a:pPr indent="-330200" lvl="0" marL="457200" rtl="0" algn="l">
              <a:lnSpc>
                <a:spcPct val="115000"/>
              </a:lnSpc>
              <a:spcBef>
                <a:spcPts val="1000"/>
              </a:spcBef>
              <a:spcAft>
                <a:spcPts val="0"/>
              </a:spcAft>
              <a:buSzPts val="1600"/>
              <a:buChar char="●"/>
            </a:pPr>
            <a:r>
              <a:rPr lang="en" sz="1600"/>
              <a:t>Manual print(</a:t>
            </a:r>
            <a:r>
              <a:rPr lang="en" sz="1600">
                <a:latin typeface="Roboto Mono Medium"/>
                <a:ea typeface="Roboto Mono Medium"/>
                <a:cs typeface="Roboto Mono Medium"/>
                <a:sym typeface="Roboto Mono Medium"/>
              </a:rPr>
              <a:t>x.shape, x.dtype</a:t>
            </a:r>
            <a:r>
              <a:rPr lang="en" sz="1600"/>
              <a:t>) for debugging.</a:t>
            </a:r>
            <a:endParaRPr sz="1600"/>
          </a:p>
          <a:p>
            <a:pPr indent="-330200" lvl="0" marL="457200" rtl="0" algn="l">
              <a:lnSpc>
                <a:spcPct val="115000"/>
              </a:lnSpc>
              <a:spcBef>
                <a:spcPts val="1000"/>
              </a:spcBef>
              <a:spcAft>
                <a:spcPts val="0"/>
              </a:spcAft>
              <a:buSzPts val="1600"/>
              <a:buChar char="●"/>
            </a:pPr>
            <a:r>
              <a:rPr lang="en" sz="1600"/>
              <a:t>Checking for </a:t>
            </a:r>
            <a:r>
              <a:rPr lang="en" sz="1600">
                <a:latin typeface="Roboto Mono Medium"/>
                <a:ea typeface="Roboto Mono Medium"/>
                <a:cs typeface="Roboto Mono Medium"/>
                <a:sym typeface="Roboto Mono Medium"/>
              </a:rPr>
              <a:t>NaNs</a:t>
            </a:r>
            <a:r>
              <a:rPr lang="en" sz="1600"/>
              <a:t>: </a:t>
            </a:r>
            <a:r>
              <a:rPr lang="en" sz="1600">
                <a:latin typeface="Roboto Mono Medium"/>
                <a:ea typeface="Roboto Mono Medium"/>
                <a:cs typeface="Roboto Mono Medium"/>
                <a:sym typeface="Roboto Mono Medium"/>
              </a:rPr>
              <a:t>torch.isnan(tensor).any()</a:t>
            </a:r>
            <a:endParaRPr sz="1600">
              <a:latin typeface="Roboto Mono Medium"/>
              <a:ea typeface="Roboto Mono Medium"/>
              <a:cs typeface="Roboto Mono Medium"/>
              <a:sym typeface="Roboto Mono Medium"/>
            </a:endParaRPr>
          </a:p>
          <a:p>
            <a:pPr indent="-330200" lvl="0" marL="457200" rtl="0" algn="l">
              <a:lnSpc>
                <a:spcPct val="115000"/>
              </a:lnSpc>
              <a:spcBef>
                <a:spcPts val="1000"/>
              </a:spcBef>
              <a:spcAft>
                <a:spcPts val="1000"/>
              </a:spcAft>
              <a:buSzPts val="1600"/>
              <a:buChar char="●"/>
            </a:pPr>
            <a:r>
              <a:rPr lang="en" sz="1600"/>
              <a:t>Using Python debuggers (pdb, IDE).</a:t>
            </a:r>
            <a:endParaRPr sz="1600"/>
          </a:p>
        </p:txBody>
      </p:sp>
      <p:sp>
        <p:nvSpPr>
          <p:cNvPr id="936" name="Google Shape;936;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Chex vs. Common PyTorch Validation</a:t>
            </a:r>
            <a:endParaRPr/>
          </a:p>
        </p:txBody>
      </p:sp>
      <p:sp>
        <p:nvSpPr>
          <p:cNvPr id="937" name="Google Shape;937;p94"/>
          <p:cNvSpPr txBox="1"/>
          <p:nvPr>
            <p:ph idx="1" type="body"/>
          </p:nvPr>
        </p:nvSpPr>
        <p:spPr>
          <a:xfrm>
            <a:off x="4611700" y="886575"/>
            <a:ext cx="4055700" cy="405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t>Chex Provides (Structured &amp; JAX-Aware):</a:t>
            </a:r>
            <a:endParaRPr sz="1600"/>
          </a:p>
          <a:p>
            <a:pPr indent="-330200" lvl="0" marL="457200" rtl="0" algn="l">
              <a:lnSpc>
                <a:spcPct val="115000"/>
              </a:lnSpc>
              <a:spcBef>
                <a:spcPts val="1000"/>
              </a:spcBef>
              <a:spcAft>
                <a:spcPts val="0"/>
              </a:spcAft>
              <a:buSzPts val="1600"/>
              <a:buChar char="●"/>
            </a:pPr>
            <a:r>
              <a:rPr lang="en" sz="1600"/>
              <a:t>Dedicated Functions: </a:t>
            </a:r>
            <a:r>
              <a:rPr lang="en" sz="1600">
                <a:latin typeface="Roboto Mono Medium"/>
                <a:ea typeface="Roboto Mono Medium"/>
                <a:cs typeface="Roboto Mono Medium"/>
                <a:sym typeface="Roboto Mono Medium"/>
              </a:rPr>
              <a:t>chex.assert_shape, chex.assert_type</a:t>
            </a:r>
            <a:r>
              <a:rPr lang="en" sz="1600"/>
              <a:t>, etc.</a:t>
            </a:r>
            <a:endParaRPr sz="1600"/>
          </a:p>
          <a:p>
            <a:pPr indent="-330200" lvl="0" marL="457200" rtl="0" algn="l">
              <a:lnSpc>
                <a:spcPct val="115000"/>
              </a:lnSpc>
              <a:spcBef>
                <a:spcPts val="1000"/>
              </a:spcBef>
              <a:spcAft>
                <a:spcPts val="0"/>
              </a:spcAft>
              <a:buSzPts val="1600"/>
              <a:buChar char="●"/>
            </a:pPr>
            <a:r>
              <a:rPr lang="en" sz="1600"/>
              <a:t>JAX Transformation Compatibility: Works reliably inside </a:t>
            </a:r>
            <a:r>
              <a:rPr lang="en" sz="1600">
                <a:latin typeface="Roboto Mono Medium"/>
                <a:ea typeface="Roboto Mono Medium"/>
                <a:cs typeface="Roboto Mono Medium"/>
                <a:sym typeface="Roboto Mono Medium"/>
              </a:rPr>
              <a:t>jit(), vmap()</a:t>
            </a:r>
            <a:r>
              <a:rPr lang="en" sz="1600"/>
              <a:t>.</a:t>
            </a:r>
            <a:endParaRPr sz="1600"/>
          </a:p>
          <a:p>
            <a:pPr indent="-330200" lvl="0" marL="457200" rtl="0" algn="l">
              <a:lnSpc>
                <a:spcPct val="115000"/>
              </a:lnSpc>
              <a:spcBef>
                <a:spcPts val="1000"/>
              </a:spcBef>
              <a:spcAft>
                <a:spcPts val="0"/>
              </a:spcAft>
              <a:buSzPts val="1600"/>
              <a:buChar char="●"/>
            </a:pPr>
            <a:r>
              <a:rPr lang="en" sz="1600"/>
              <a:t>PyTree Support: Built-in checks for nested structures (</a:t>
            </a:r>
            <a:r>
              <a:rPr lang="en" sz="1600">
                <a:latin typeface="Roboto Mono Medium"/>
                <a:ea typeface="Roboto Mono Medium"/>
                <a:cs typeface="Roboto Mono Medium"/>
                <a:sym typeface="Roboto Mono Medium"/>
              </a:rPr>
              <a:t>assert_trees_</a:t>
            </a:r>
            <a:r>
              <a:rPr lang="en" sz="1600"/>
              <a:t>...).</a:t>
            </a:r>
            <a:endParaRPr sz="1600"/>
          </a:p>
          <a:p>
            <a:pPr indent="-330200" lvl="0" marL="457200" rtl="0" algn="l">
              <a:lnSpc>
                <a:spcPct val="115000"/>
              </a:lnSpc>
              <a:spcBef>
                <a:spcPts val="1000"/>
              </a:spcBef>
              <a:spcAft>
                <a:spcPts val="1000"/>
              </a:spcAft>
              <a:buSzPts val="1600"/>
              <a:buChar char="●"/>
            </a:pPr>
            <a:r>
              <a:rPr lang="en" sz="1600"/>
              <a:t>Clear Error Messages: Specifically designed for JAX data structures.</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1" name="Shape 941"/>
        <p:cNvGrpSpPr/>
        <p:nvPr/>
      </p:nvGrpSpPr>
      <p:grpSpPr>
        <a:xfrm>
          <a:off x="0" y="0"/>
          <a:ext cx="0" cy="0"/>
          <a:chOff x="0" y="0"/>
          <a:chExt cx="0" cy="0"/>
        </a:xfrm>
      </p:grpSpPr>
      <p:sp>
        <p:nvSpPr>
          <p:cNvPr id="942" name="Google Shape;942;p95"/>
          <p:cNvSpPr txBox="1"/>
          <p:nvPr>
            <p:ph idx="1" type="body"/>
          </p:nvPr>
        </p:nvSpPr>
        <p:spPr>
          <a:xfrm>
            <a:off x="344500" y="1142275"/>
            <a:ext cx="8090400" cy="2758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Why it's Crucial:</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@jax.jit</a:t>
            </a:r>
            <a:r>
              <a:rPr lang="en" sz="1800"/>
              <a:t>: Ensures assumptions made during compilation hold at runtime. Catches unexpected shape/type changes inside compiled code.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@jax.vmap</a:t>
            </a:r>
            <a:r>
              <a:rPr lang="en" sz="1800"/>
              <a:t>: Validates shapes before vectorization (batched input), inside the mapped function (single item), and after vectorization (batched output).</a:t>
            </a:r>
            <a:endParaRPr sz="1800"/>
          </a:p>
          <a:p>
            <a:pPr indent="0" lvl="0" marL="0" rtl="0" algn="l">
              <a:lnSpc>
                <a:spcPct val="115000"/>
              </a:lnSpc>
              <a:spcBef>
                <a:spcPts val="1000"/>
              </a:spcBef>
              <a:spcAft>
                <a:spcPts val="1000"/>
              </a:spcAft>
              <a:buNone/>
            </a:pPr>
            <a:r>
              <a:rPr b="1" lang="en" sz="1800"/>
              <a:t>Chex assertions provide safety nets that work correctly in these contexts.</a:t>
            </a:r>
            <a:endParaRPr b="1" sz="1800"/>
          </a:p>
        </p:txBody>
      </p:sp>
      <p:sp>
        <p:nvSpPr>
          <p:cNvPr id="943" name="Google Shape;943;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Essential Validation within JAX Transformations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7" name="Shape 947"/>
        <p:cNvGrpSpPr/>
        <p:nvPr/>
      </p:nvGrpSpPr>
      <p:grpSpPr>
        <a:xfrm>
          <a:off x="0" y="0"/>
          <a:ext cx="0" cy="0"/>
          <a:chOff x="0" y="0"/>
          <a:chExt cx="0" cy="0"/>
        </a:xfrm>
      </p:grpSpPr>
      <p:sp>
        <p:nvSpPr>
          <p:cNvPr id="948" name="Google Shape;948;p96"/>
          <p:cNvSpPr txBox="1"/>
          <p:nvPr/>
        </p:nvSpPr>
        <p:spPr>
          <a:xfrm>
            <a:off x="375525" y="933125"/>
            <a:ext cx="8352600" cy="3909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DBB7FF"/>
                </a:solidFill>
                <a:latin typeface="Roboto Mono"/>
                <a:ea typeface="Roboto Mono"/>
                <a:cs typeface="Roboto Mono"/>
                <a:sym typeface="Roboto Mono"/>
              </a:rPr>
              <a:t>@jax.jit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def</a:t>
            </a:r>
            <a:r>
              <a:rPr lang="en" sz="1100">
                <a:solidFill>
                  <a:srgbClr val="DBB7FF"/>
                </a:solidFill>
                <a:latin typeface="Roboto Mono"/>
                <a:ea typeface="Roboto Mono"/>
                <a:cs typeface="Roboto Mono"/>
                <a:sym typeface="Roboto Mono"/>
              </a:rPr>
              <a:t> process_data_jitted</a:t>
            </a:r>
            <a:r>
              <a:rPr lang="en" sz="1100">
                <a:solidFill>
                  <a:srgbClr val="F0F3F6"/>
                </a:solidFill>
                <a:latin typeface="Roboto Mono"/>
                <a:ea typeface="Roboto Mono"/>
                <a:cs typeface="Roboto Mono"/>
                <a:sym typeface="Roboto Mono"/>
              </a:rPr>
              <a:t>(x: chex.Array, y: chex.Array) -&gt; chex.Array:</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ADDCFF"/>
                </a:solidFill>
                <a:latin typeface="Roboto Mono"/>
                <a:ea typeface="Roboto Mono"/>
                <a:cs typeface="Roboto Mono"/>
                <a:sym typeface="Roboto Mono"/>
              </a:rPr>
              <a:t>  """Processes two arrays under JIT, asserting shapes and types."""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Assertions work correctly within a jitted function</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chex.assert_shape(x,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BDC4CC"/>
                </a:solidFill>
                <a:latin typeface="Roboto Mono"/>
                <a:ea typeface="Roboto Mono"/>
                <a:cs typeface="Roboto Mono"/>
                <a:sym typeface="Roboto Mono"/>
              </a:rPr>
              <a:t># Check input x shape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chex.assert_type(x, jnp.float32) </a:t>
            </a:r>
            <a:r>
              <a:rPr lang="en" sz="1100">
                <a:solidFill>
                  <a:srgbClr val="BDC4CC"/>
                </a:solidFill>
                <a:latin typeface="Roboto Mono"/>
                <a:ea typeface="Roboto Mono"/>
                <a:cs typeface="Roboto Mono"/>
                <a:sym typeface="Roboto Mono"/>
              </a:rPr>
              <a:t># Check input x type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chex.assert_shape(y,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BDC4CC"/>
                </a:solidFill>
                <a:latin typeface="Roboto Mono"/>
                <a:ea typeface="Roboto Mono"/>
                <a:cs typeface="Roboto Mono"/>
                <a:sym typeface="Roboto Mono"/>
              </a:rPr>
              <a:t># Check input y shape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result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jnp.dot(x, y) </a:t>
            </a:r>
            <a:r>
              <a:rPr lang="en" sz="1100">
                <a:solidFill>
                  <a:srgbClr val="BDC4CC"/>
                </a:solidFill>
                <a:latin typeface="Roboto Mono"/>
                <a:ea typeface="Roboto Mono"/>
                <a:cs typeface="Roboto Mono"/>
                <a:sym typeface="Roboto Mono"/>
              </a:rPr>
              <a:t># Shape: (3,)</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Assert output shape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chex.assert_shape(result,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chex.assert_rank(result, </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result</a:t>
            </a:r>
            <a:endParaRPr sz="1100">
              <a:solidFill>
                <a:srgbClr val="FF9492"/>
              </a:solidFill>
              <a:latin typeface="Roboto Mono"/>
              <a:ea typeface="Roboto Mono"/>
              <a:cs typeface="Roboto Mono"/>
              <a:sym typeface="Roboto Mono"/>
            </a:endParaRPr>
          </a:p>
        </p:txBody>
      </p:sp>
      <p:sp>
        <p:nvSpPr>
          <p:cNvPr id="949" name="Google Shape;949;p9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Chex Assertions Inside @jax.jit</a:t>
            </a:r>
            <a:endParaRPr>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